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Noto Sans JP" panose="020B0604020202020204" charset="-128"/>
      <p:regular r:id="rId41"/>
      <p:bold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OEZjeEdo8r9VZ1AMs2oFAi2Iv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Watson-Stewar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54" autoAdjust="0"/>
  </p:normalViewPr>
  <p:slideViewPr>
    <p:cSldViewPr snapToGrid="0">
      <p:cViewPr varScale="1">
        <p:scale>
          <a:sx n="54" d="100"/>
          <a:sy n="54" d="100"/>
        </p:scale>
        <p:origin x="1640"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Time - 6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Watch the video as a class: https://www.youtube.com/watch?v=nS-mVlBZzQ0.</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While pupils watch the video, ask them to listen out for solutions to loneliness and add them to their </a:t>
            </a:r>
            <a:r>
              <a:rPr lang="en-GB" b="1">
                <a:solidFill>
                  <a:schemeClr val="dk1"/>
                </a:solidFill>
              </a:rPr>
              <a:t>Mind Map</a:t>
            </a:r>
            <a:r>
              <a:rPr lang="en-GB">
                <a:solidFill>
                  <a:schemeClr val="dk1"/>
                </a:solidFill>
              </a:rPr>
              <a:t> on their </a:t>
            </a:r>
            <a:r>
              <a:rPr lang="en-GB" b="1">
                <a:solidFill>
                  <a:schemeClr val="dk1"/>
                </a:solidFill>
              </a:rPr>
              <a:t>Competition Worksheet</a:t>
            </a:r>
            <a:r>
              <a:rPr lang="en-GB">
                <a:solidFill>
                  <a:schemeClr val="dk1"/>
                </a:solidFill>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a:solidFill>
                  <a:schemeClr val="dk1"/>
                </a:solidFill>
              </a:rPr>
              <a:t>Time - 3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Use the WWWWWH? questions to check their understanding.</a:t>
            </a:r>
            <a:endParaRPr>
              <a:solidFill>
                <a:schemeClr val="dk1"/>
              </a:solidFill>
            </a:endParaRPr>
          </a:p>
          <a:p>
            <a:pPr marL="0" lvl="0" indent="0" algn="l" rtl="0">
              <a:lnSpc>
                <a:spcPct val="100000"/>
              </a:lnSpc>
              <a:spcBef>
                <a:spcPts val="1200"/>
              </a:spcBef>
              <a:spcAft>
                <a:spcPts val="0"/>
              </a:spcAft>
              <a:buSzPts val="1100"/>
              <a:buNone/>
            </a:pPr>
            <a:endParaRPr/>
          </a:p>
          <a:p>
            <a:pPr marL="0" marR="0" lvl="0" indent="0" algn="l" rtl="0">
              <a:lnSpc>
                <a:spcPct val="100000"/>
              </a:lnSpc>
              <a:spcBef>
                <a:spcPts val="1200"/>
              </a:spcBef>
              <a:spcAft>
                <a:spcPts val="0"/>
              </a:spcAft>
              <a:buClr>
                <a:srgbClr val="000000"/>
              </a:buClr>
              <a:buSzPts val="1100"/>
              <a:buFont typeface="Arial"/>
              <a:buNone/>
            </a:pPr>
            <a:r>
              <a:rPr lang="en-GB" sz="2800"/>
              <a:t>WHAT does Stuart Andrew advise? ANSWER: Talking about feelings of loneliness </a:t>
            </a:r>
            <a:endParaRPr/>
          </a:p>
          <a:p>
            <a:pPr marL="0" lvl="0" indent="0" algn="l" rtl="0">
              <a:lnSpc>
                <a:spcPct val="100000"/>
              </a:lnSpc>
              <a:spcBef>
                <a:spcPts val="1200"/>
              </a:spcBef>
              <a:spcAft>
                <a:spcPts val="0"/>
              </a:spcAft>
              <a:buSzPts val="1100"/>
              <a:buNone/>
            </a:pPr>
            <a:endParaRPr sz="2800"/>
          </a:p>
          <a:p>
            <a:pPr marL="0" marR="0" lvl="0" indent="0" algn="l" rtl="0">
              <a:lnSpc>
                <a:spcPct val="100000"/>
              </a:lnSpc>
              <a:spcBef>
                <a:spcPts val="1200"/>
              </a:spcBef>
              <a:spcAft>
                <a:spcPts val="0"/>
              </a:spcAft>
              <a:buClr>
                <a:srgbClr val="000000"/>
              </a:buClr>
              <a:buSzPts val="1100"/>
              <a:buFont typeface="Arial"/>
              <a:buNone/>
            </a:pPr>
            <a:r>
              <a:rPr lang="en-GB" sz="2800"/>
              <a:t>WHY do many people hide their feelings of loneliness? ANSWER: They feel embarrassed/ ashamed </a:t>
            </a:r>
            <a:endParaRPr/>
          </a:p>
          <a:p>
            <a:pPr marL="0" marR="0" lvl="0" indent="0" algn="l" rtl="0">
              <a:lnSpc>
                <a:spcPct val="100000"/>
              </a:lnSpc>
              <a:spcBef>
                <a:spcPts val="1200"/>
              </a:spcBef>
              <a:spcAft>
                <a:spcPts val="0"/>
              </a:spcAft>
              <a:buClr>
                <a:srgbClr val="000000"/>
              </a:buClr>
              <a:buSzPts val="1100"/>
              <a:buFont typeface="Arial"/>
              <a:buNone/>
            </a:pPr>
            <a:endParaRPr sz="2800"/>
          </a:p>
          <a:p>
            <a:pPr marL="0" marR="0" lvl="0" indent="0" algn="l" rtl="0">
              <a:lnSpc>
                <a:spcPct val="100000"/>
              </a:lnSpc>
              <a:spcBef>
                <a:spcPts val="1200"/>
              </a:spcBef>
              <a:spcAft>
                <a:spcPts val="0"/>
              </a:spcAft>
              <a:buClr>
                <a:srgbClr val="000000"/>
              </a:buClr>
              <a:buSzPts val="1100"/>
              <a:buFont typeface="Arial"/>
              <a:buNone/>
            </a:pPr>
            <a:r>
              <a:rPr lang="en-GB" sz="2800"/>
              <a:t>WHO says she felt lonely at school? ANSWER: Tasha Ghouri </a:t>
            </a:r>
            <a:endParaRPr/>
          </a:p>
          <a:p>
            <a:pPr marL="0" marR="0" lvl="0" indent="0" algn="l" rtl="0">
              <a:lnSpc>
                <a:spcPct val="100000"/>
              </a:lnSpc>
              <a:spcBef>
                <a:spcPts val="1200"/>
              </a:spcBef>
              <a:spcAft>
                <a:spcPts val="0"/>
              </a:spcAft>
              <a:buClr>
                <a:srgbClr val="000000"/>
              </a:buClr>
              <a:buSzPts val="1100"/>
              <a:buFont typeface="Arial"/>
              <a:buNone/>
            </a:pPr>
            <a:endParaRPr sz="2800"/>
          </a:p>
          <a:p>
            <a:pPr marL="0" marR="0" lvl="0" indent="0" algn="l" rtl="0">
              <a:lnSpc>
                <a:spcPct val="100000"/>
              </a:lnSpc>
              <a:spcBef>
                <a:spcPts val="1200"/>
              </a:spcBef>
              <a:spcAft>
                <a:spcPts val="0"/>
              </a:spcAft>
              <a:buClr>
                <a:srgbClr val="000000"/>
              </a:buClr>
              <a:buSzPts val="1100"/>
              <a:buFont typeface="Arial"/>
              <a:buNone/>
            </a:pPr>
            <a:r>
              <a:rPr lang="en-GB" sz="2800"/>
              <a:t>WHEN was the survey conducted? ANSWER: 2024</a:t>
            </a:r>
            <a:endParaRPr/>
          </a:p>
          <a:p>
            <a:pPr marL="0" lvl="0" indent="0" algn="l" rtl="0">
              <a:lnSpc>
                <a:spcPct val="100000"/>
              </a:lnSpc>
              <a:spcBef>
                <a:spcPts val="1200"/>
              </a:spcBef>
              <a:spcAft>
                <a:spcPts val="0"/>
              </a:spcAft>
              <a:buSzPts val="1100"/>
              <a:buNone/>
            </a:pPr>
            <a:endParaRPr sz="2800"/>
          </a:p>
          <a:p>
            <a:pPr marL="0" marR="0" lvl="0" indent="0" algn="l" rtl="0">
              <a:lnSpc>
                <a:spcPct val="100000"/>
              </a:lnSpc>
              <a:spcBef>
                <a:spcPts val="1200"/>
              </a:spcBef>
              <a:spcAft>
                <a:spcPts val="0"/>
              </a:spcAft>
              <a:buClr>
                <a:srgbClr val="000000"/>
              </a:buClr>
              <a:buSzPts val="1100"/>
              <a:buFont typeface="Arial"/>
              <a:buNone/>
            </a:pPr>
            <a:r>
              <a:rPr lang="en-GB" sz="2800"/>
              <a:t>HOW do some people in Japan deal with loneliness? ANSWER: Robots </a:t>
            </a:r>
            <a:endParaRPr/>
          </a:p>
          <a:p>
            <a:pPr marL="0" lvl="0" indent="0" algn="l" rtl="0">
              <a:lnSpc>
                <a:spcPct val="100000"/>
              </a:lnSpc>
              <a:spcBef>
                <a:spcPts val="1200"/>
              </a:spcBef>
              <a:spcAft>
                <a:spcPts val="0"/>
              </a:spcAft>
              <a:buSzPts val="1100"/>
              <a:buNone/>
            </a:pPr>
            <a:endParaRPr sz="2800"/>
          </a:p>
          <a:p>
            <a:pPr marL="0" marR="0" lvl="0" indent="0" algn="l" rtl="0">
              <a:lnSpc>
                <a:spcPct val="100000"/>
              </a:lnSpc>
              <a:spcBef>
                <a:spcPts val="1200"/>
              </a:spcBef>
              <a:spcAft>
                <a:spcPts val="0"/>
              </a:spcAft>
              <a:buClr>
                <a:srgbClr val="000000"/>
              </a:buClr>
              <a:buSzPts val="1100"/>
              <a:buFont typeface="Arial"/>
              <a:buNone/>
            </a:pPr>
            <a:r>
              <a:rPr lang="en-GB" sz="2800"/>
              <a:t>WHERE can people find support? ANSWER: NHS website </a:t>
            </a:r>
            <a:endParaRPr/>
          </a:p>
          <a:p>
            <a:pPr marL="0" lvl="0" indent="0" algn="l" rtl="0">
              <a:lnSpc>
                <a:spcPct val="100000"/>
              </a:lnSpc>
              <a:spcBef>
                <a:spcPts val="1200"/>
              </a:spcBef>
              <a:spcAft>
                <a:spcPts val="0"/>
              </a:spcAft>
              <a:buSzPts val="1100"/>
              <a:buNone/>
            </a:pPr>
            <a:endParaRPr sz="2800"/>
          </a:p>
          <a:p>
            <a:pPr marL="0" lvl="0" indent="0" algn="l" rtl="0">
              <a:lnSpc>
                <a:spcPct val="100000"/>
              </a:lnSpc>
              <a:spcBef>
                <a:spcPts val="1200"/>
              </a:spcBef>
              <a:spcAft>
                <a:spcPts val="0"/>
              </a:spcAft>
              <a:buSzPts val="1100"/>
              <a:buNone/>
            </a:pPr>
            <a:endParaRPr sz="2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solidFill>
                  <a:schemeClr val="dk1"/>
                </a:solidFill>
              </a:rPr>
              <a:t>Time - 2 mins </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a:solidFill>
                  <a:schemeClr val="dk1"/>
                </a:solidFill>
              </a:rPr>
              <a:t>Point pupils to the Investigation of the Day question (also on page 2 of the </a:t>
            </a:r>
            <a:r>
              <a:rPr lang="en-GB" b="1">
                <a:solidFill>
                  <a:schemeClr val="dk1"/>
                </a:solidFill>
              </a:rPr>
              <a:t>News Detectives Article)</a:t>
            </a:r>
            <a:r>
              <a:rPr lang="en-GB">
                <a:solidFill>
                  <a:schemeClr val="dk1"/>
                </a:solidFill>
              </a:rPr>
              <a:t>:</a:t>
            </a:r>
            <a:r>
              <a:rPr lang="en-GB" i="1">
                <a:solidFill>
                  <a:schemeClr val="dk1"/>
                </a:solidFill>
              </a:rPr>
              <a:t> Why is belonging so important for people and the planet? </a:t>
            </a:r>
            <a:endParaRPr i="1">
              <a:solidFill>
                <a:schemeClr val="dk1"/>
              </a:solidFill>
            </a:endParaRPr>
          </a:p>
          <a:p>
            <a:pPr marL="0" lvl="0" indent="0" algn="l" rtl="0">
              <a:lnSpc>
                <a:spcPct val="100000"/>
              </a:lnSpc>
              <a:spcBef>
                <a:spcPts val="0"/>
              </a:spcBef>
              <a:spcAft>
                <a:spcPts val="0"/>
              </a:spcAft>
              <a:buSzPts val="1100"/>
              <a:buNone/>
            </a:pPr>
            <a:endParaRPr i="1">
              <a:solidFill>
                <a:schemeClr val="dk1"/>
              </a:solidFill>
            </a:endParaRPr>
          </a:p>
          <a:p>
            <a:pPr marL="0" lvl="0" indent="0" algn="l" rtl="0">
              <a:lnSpc>
                <a:spcPct val="100000"/>
              </a:lnSpc>
              <a:spcBef>
                <a:spcPts val="0"/>
              </a:spcBef>
              <a:spcAft>
                <a:spcPts val="0"/>
              </a:spcAft>
              <a:buSzPts val="1100"/>
              <a:buNone/>
            </a:pPr>
            <a:r>
              <a:rPr lang="en-GB">
                <a:solidFill>
                  <a:schemeClr val="dk1"/>
                </a:solidFill>
              </a:rPr>
              <a:t>Can pupils remember what belonging means? Belonging means feeling like you’re part of a group, community, or place where you are accepted and valued. It’s the warm feeling you get when you know you’re welcome and that you matter to the people around you.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Remind pupils that humans are social creatures and in cave times, being alone meant you wouldn’t survive, which is why our brains have evolved to crave human connection.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Tell pupils they are about to explore this question in more depth with an expert on loneliness and belonging.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GB">
                <a:solidFill>
                  <a:schemeClr val="dk1"/>
                </a:solidFill>
              </a:rPr>
              <a:t>Seat pupils in teams around creative materials. Each pupil should have a </a:t>
            </a:r>
            <a:r>
              <a:rPr lang="en-GB" b="1">
                <a:solidFill>
                  <a:schemeClr val="dk1"/>
                </a:solidFill>
              </a:rPr>
              <a:t>Competition Worksheet</a:t>
            </a:r>
            <a:r>
              <a:rPr lang="en-GB">
                <a:solidFill>
                  <a:schemeClr val="dk1"/>
                </a:solidFill>
              </a:rPr>
              <a:t> in front of them. Explain that while they listen to the Planet People Podcast, they will be able to build or draw while they listen. They should also remember to keep adding useful information or ideas to their </a:t>
            </a:r>
            <a:r>
              <a:rPr lang="en-GB" b="1">
                <a:solidFill>
                  <a:schemeClr val="dk1"/>
                </a:solidFill>
              </a:rPr>
              <a:t>Mind Map</a:t>
            </a:r>
            <a:r>
              <a:rPr lang="en-GB">
                <a:solidFill>
                  <a:schemeClr val="dk1"/>
                </a:solidFill>
              </a:rPr>
              <a:t> on their </a:t>
            </a:r>
            <a:r>
              <a:rPr lang="en-GB" b="1">
                <a:solidFill>
                  <a:schemeClr val="dk1"/>
                </a:solidFill>
              </a:rPr>
              <a:t>Competition Worksheet</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Time - 25 mins to listen to the podcast, with pauses. </a:t>
            </a:r>
          </a:p>
          <a:p>
            <a:pPr marL="0" lvl="0" indent="0" algn="l" rtl="0">
              <a:lnSpc>
                <a:spcPct val="100000"/>
              </a:lnSpc>
              <a:spcBef>
                <a:spcPts val="0"/>
              </a:spcBef>
              <a:spcAft>
                <a:spcPts val="0"/>
              </a:spcAft>
              <a:buSzPts val="1100"/>
              <a:buNone/>
            </a:pPr>
            <a:r>
              <a:rPr lang="en-GB" dirty="0"/>
              <a:t>https://www.youtube.com/watch?v=4r0TgO6pFC8 </a:t>
            </a:r>
            <a:endParaRPr dirty="0"/>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dirty="0">
                <a:solidFill>
                  <a:schemeClr val="dk1"/>
                </a:solidFill>
              </a:rPr>
              <a:t>Play</a:t>
            </a:r>
            <a:r>
              <a:rPr lang="en-GB" dirty="0">
                <a:solidFill>
                  <a:schemeClr val="dk1"/>
                </a:solidFill>
              </a:rPr>
              <a:t> </a:t>
            </a:r>
            <a:r>
              <a:rPr lang="en-GB" b="1" dirty="0">
                <a:solidFill>
                  <a:schemeClr val="dk1"/>
                </a:solidFill>
              </a:rPr>
              <a:t>part 1 of the Planet People Podcast (5 mins)</a:t>
            </a:r>
            <a:r>
              <a:rPr lang="en-GB" dirty="0">
                <a:solidFill>
                  <a:schemeClr val="dk1"/>
                </a:solidFill>
              </a:rPr>
              <a:t>, pause at 5:10</a:t>
            </a:r>
            <a:endParaRPr dirty="0"/>
          </a:p>
          <a:p>
            <a:pPr marL="158750" lvl="0" indent="0" algn="l" rtl="0">
              <a:lnSpc>
                <a:spcPct val="115000"/>
              </a:lnSpc>
              <a:spcBef>
                <a:spcPts val="0"/>
              </a:spcBef>
              <a:spcAft>
                <a:spcPts val="0"/>
              </a:spcAft>
              <a:buClr>
                <a:schemeClr val="dk1"/>
              </a:buClr>
              <a:buSzPts val="1100"/>
              <a:buNone/>
            </a:pPr>
            <a:r>
              <a:rPr lang="en-GB" dirty="0">
                <a:solidFill>
                  <a:schemeClr val="dk1"/>
                </a:solidFill>
              </a:rPr>
              <a:t>In this part, pupils will:</a:t>
            </a:r>
            <a:endParaRPr dirty="0">
              <a:solidFill>
                <a:schemeClr val="dk1"/>
              </a:solidFill>
            </a:endParaRPr>
          </a:p>
          <a:p>
            <a:pPr marL="914400" lvl="0" indent="-298450" algn="l" rtl="0">
              <a:lnSpc>
                <a:spcPct val="115000"/>
              </a:lnSpc>
              <a:spcBef>
                <a:spcPts val="0"/>
              </a:spcBef>
              <a:spcAft>
                <a:spcPts val="0"/>
              </a:spcAft>
              <a:buClr>
                <a:schemeClr val="dk1"/>
              </a:buClr>
              <a:buSzPts val="1100"/>
              <a:buChar char="●"/>
            </a:pPr>
            <a:r>
              <a:rPr lang="en-GB" dirty="0">
                <a:solidFill>
                  <a:schemeClr val="dk1"/>
                </a:solidFill>
              </a:rPr>
              <a:t>Be introduced to the topic: loneliness and belonging</a:t>
            </a:r>
            <a:endParaRPr dirty="0">
              <a:solidFill>
                <a:schemeClr val="dk1"/>
              </a:solidFill>
            </a:endParaRPr>
          </a:p>
          <a:p>
            <a:pPr marL="914400" lvl="0" indent="-298450" algn="l" rtl="0">
              <a:lnSpc>
                <a:spcPct val="115000"/>
              </a:lnSpc>
              <a:spcBef>
                <a:spcPts val="0"/>
              </a:spcBef>
              <a:spcAft>
                <a:spcPts val="0"/>
              </a:spcAft>
              <a:buClr>
                <a:schemeClr val="dk1"/>
              </a:buClr>
              <a:buSzPts val="1100"/>
              <a:buChar char="●"/>
            </a:pPr>
            <a:r>
              <a:rPr lang="en-GB" dirty="0">
                <a:solidFill>
                  <a:schemeClr val="dk1"/>
                </a:solidFill>
              </a:rPr>
              <a:t>Complete a mini-build challenge: </a:t>
            </a:r>
            <a:r>
              <a:rPr lang="en-GB" sz="1800" b="0" i="0" u="none" strike="noStrike" dirty="0">
                <a:solidFill>
                  <a:srgbClr val="000000"/>
                </a:solidFill>
                <a:latin typeface="Arial"/>
                <a:ea typeface="Arial"/>
                <a:cs typeface="Arial"/>
                <a:sym typeface="Arial"/>
              </a:rPr>
              <a:t>Build or draw an object or place that brings people together.</a:t>
            </a:r>
            <a:endParaRPr i="1" dirty="0">
              <a:solidFill>
                <a:schemeClr val="dk1"/>
              </a:solidFill>
            </a:endParaRPr>
          </a:p>
          <a:p>
            <a:pPr marL="914400" lvl="0" indent="-298450" algn="l" rtl="0">
              <a:lnSpc>
                <a:spcPct val="115000"/>
              </a:lnSpc>
              <a:spcBef>
                <a:spcPts val="0"/>
              </a:spcBef>
              <a:spcAft>
                <a:spcPts val="0"/>
              </a:spcAft>
              <a:buClr>
                <a:schemeClr val="dk1"/>
              </a:buClr>
              <a:buSzPts val="1100"/>
              <a:buChar char="●"/>
            </a:pPr>
            <a:r>
              <a:rPr lang="en-GB" dirty="0">
                <a:solidFill>
                  <a:schemeClr val="dk1"/>
                </a:solidFill>
              </a:rPr>
              <a:t>Understand a bit about our guest, their job and how they help people and the planet.</a:t>
            </a:r>
            <a:endParaRPr dirty="0">
              <a:solidFill>
                <a:schemeClr val="dk1"/>
              </a:solidFill>
            </a:endParaRPr>
          </a:p>
          <a:p>
            <a:pPr marL="158750" marR="0" lvl="0" indent="0" algn="l" rtl="0">
              <a:lnSpc>
                <a:spcPct val="115000"/>
              </a:lnSpc>
              <a:spcBef>
                <a:spcPts val="0"/>
              </a:spcBef>
              <a:spcAft>
                <a:spcPts val="0"/>
              </a:spcAft>
              <a:buClr>
                <a:schemeClr val="dk1"/>
              </a:buClr>
              <a:buSzPts val="1100"/>
              <a:buFont typeface="Arial"/>
              <a:buNone/>
            </a:pPr>
            <a:r>
              <a:rPr lang="en-GB" b="1" dirty="0">
                <a:solidFill>
                  <a:schemeClr val="dk1"/>
                </a:solidFill>
              </a:rPr>
              <a:t>2.    Pause the podcast at 5:10, </a:t>
            </a:r>
            <a:r>
              <a:rPr lang="en-GB" dirty="0">
                <a:solidFill>
                  <a:schemeClr val="dk1"/>
                </a:solidFill>
              </a:rPr>
              <a:t>(see Podcast Pause 1 Slide 15)</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solidFill>
                  <a:schemeClr val="dk1"/>
                </a:solidFill>
              </a:rPr>
              <a:t>Time - 4 mins for this pause</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457200" marR="0" lvl="0" indent="-298450" algn="l" rtl="0">
              <a:lnSpc>
                <a:spcPct val="100000"/>
              </a:lnSpc>
              <a:spcBef>
                <a:spcPts val="0"/>
              </a:spcBef>
              <a:spcAft>
                <a:spcPts val="0"/>
              </a:spcAft>
              <a:buClr>
                <a:schemeClr val="dk1"/>
              </a:buClr>
              <a:buSzPts val="1100"/>
              <a:buFont typeface="Arial"/>
              <a:buChar char="●"/>
            </a:pPr>
            <a:r>
              <a:rPr lang="en-GB" dirty="0">
                <a:solidFill>
                  <a:schemeClr val="dk1"/>
                </a:solidFill>
              </a:rPr>
              <a:t>Allow pupils to finish their mini-build challenge: </a:t>
            </a:r>
            <a:r>
              <a:rPr lang="en-GB" sz="1800" b="0" i="0" u="none" strike="noStrike" dirty="0">
                <a:solidFill>
                  <a:srgbClr val="FFFFFF"/>
                </a:solidFill>
                <a:latin typeface="Noto Sans JP"/>
                <a:ea typeface="Noto Sans JP"/>
                <a:cs typeface="Noto Sans JP"/>
                <a:sym typeface="Noto Sans JP"/>
              </a:rPr>
              <a:t>Create an object or place that brings people together.</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Share some ideas.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Direct pupils to their </a:t>
            </a:r>
            <a:r>
              <a:rPr lang="en-GB" b="1" dirty="0">
                <a:solidFill>
                  <a:schemeClr val="dk1"/>
                </a:solidFill>
              </a:rPr>
              <a:t>Competition Worksheet</a:t>
            </a:r>
            <a:r>
              <a:rPr lang="en-GB" dirty="0">
                <a:solidFill>
                  <a:schemeClr val="dk1"/>
                </a:solidFill>
              </a:rPr>
              <a: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As they listen to Part 2, next, remind them to add to their topic </a:t>
            </a:r>
            <a:r>
              <a:rPr lang="en-GB" b="1" dirty="0">
                <a:solidFill>
                  <a:schemeClr val="dk1"/>
                </a:solidFill>
              </a:rPr>
              <a:t>Mind Map </a:t>
            </a:r>
            <a:r>
              <a:rPr lang="en-GB" dirty="0">
                <a:solidFill>
                  <a:schemeClr val="dk1"/>
                </a:solidFill>
              </a:rPr>
              <a:t>by drawing or writing down interesting or inspiring words or ideas.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457200" lvl="0" indent="-298450" algn="l" rtl="0">
              <a:lnSpc>
                <a:spcPct val="115000"/>
              </a:lnSpc>
              <a:spcBef>
                <a:spcPts val="0"/>
              </a:spcBef>
              <a:spcAft>
                <a:spcPts val="0"/>
              </a:spcAft>
              <a:buClr>
                <a:schemeClr val="dk1"/>
              </a:buClr>
              <a:buSzPts val="1100"/>
              <a:buAutoNum type="arabicPeriod"/>
            </a:pPr>
            <a:r>
              <a:rPr lang="en-GB" b="1" dirty="0">
                <a:solidFill>
                  <a:schemeClr val="dk1"/>
                </a:solidFill>
              </a:rPr>
              <a:t>Play part 2 (from 5:10) of the Planet People Podcast (6 mins)</a:t>
            </a:r>
            <a:r>
              <a:rPr lang="en-GB" dirty="0">
                <a:solidFill>
                  <a:schemeClr val="dk1"/>
                </a:solidFill>
              </a:rPr>
              <a:t>, pause at 11:08 (if you need the link to the podcast again it’s https://www.youtube.com/watch?v=4r0TgO6pFC8).</a:t>
            </a:r>
            <a:endParaRPr dirty="0"/>
          </a:p>
          <a:p>
            <a:pPr marL="158750" lvl="0" indent="0" algn="l" rtl="0">
              <a:lnSpc>
                <a:spcPct val="115000"/>
              </a:lnSpc>
              <a:spcBef>
                <a:spcPts val="0"/>
              </a:spcBef>
              <a:spcAft>
                <a:spcPts val="0"/>
              </a:spcAft>
              <a:buClr>
                <a:schemeClr val="dk1"/>
              </a:buClr>
              <a:buSzPts val="1100"/>
              <a:buNone/>
            </a:pPr>
            <a:r>
              <a:rPr lang="en-GB" dirty="0">
                <a:solidFill>
                  <a:schemeClr val="dk1"/>
                </a:solidFill>
              </a:rPr>
              <a:t>In this part, pupils will:</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Listen to the hosts interview the guest expert using the Investigation of the Day question: </a:t>
            </a:r>
            <a:r>
              <a:rPr lang="en-GB" sz="1800" b="0" i="0" u="none" strike="noStrike" dirty="0">
                <a:solidFill>
                  <a:srgbClr val="000000"/>
                </a:solidFill>
                <a:latin typeface="Arial"/>
                <a:ea typeface="Arial"/>
                <a:cs typeface="Arial"/>
                <a:sym typeface="Arial"/>
              </a:rPr>
              <a:t>W</a:t>
            </a:r>
            <a:r>
              <a:rPr lang="en-GB" sz="1800" b="0" i="1" u="none" strike="noStrike" dirty="0">
                <a:solidFill>
                  <a:srgbClr val="000000"/>
                </a:solidFill>
                <a:latin typeface="Arial"/>
                <a:ea typeface="Arial"/>
                <a:cs typeface="Arial"/>
                <a:sym typeface="Arial"/>
              </a:rPr>
              <a:t>hy belonging so important for people and the planet?</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Pupils create a Mind Map in their </a:t>
            </a:r>
            <a:r>
              <a:rPr lang="en-GB" b="1" dirty="0">
                <a:solidFill>
                  <a:schemeClr val="dk1"/>
                </a:solidFill>
              </a:rPr>
              <a:t>Competition Worksheet</a:t>
            </a:r>
            <a:r>
              <a:rPr lang="en-GB" dirty="0">
                <a:solidFill>
                  <a:schemeClr val="dk1"/>
                </a:solidFill>
              </a:rPr>
              <a:t> to record ideas as they listen.</a:t>
            </a:r>
            <a:endParaRPr dirty="0"/>
          </a:p>
          <a:p>
            <a:pPr marL="158750" marR="0" lvl="0" indent="0" algn="l" rtl="0">
              <a:lnSpc>
                <a:spcPct val="100000"/>
              </a:lnSpc>
              <a:spcBef>
                <a:spcPts val="0"/>
              </a:spcBef>
              <a:spcAft>
                <a:spcPts val="0"/>
              </a:spcAft>
              <a:buClr>
                <a:schemeClr val="dk1"/>
              </a:buClr>
              <a:buSzPts val="1100"/>
              <a:buFont typeface="Arial"/>
              <a:buNone/>
            </a:pPr>
            <a:r>
              <a:rPr lang="en-GB" b="1" dirty="0">
                <a:solidFill>
                  <a:schemeClr val="dk1"/>
                </a:solidFill>
              </a:rPr>
              <a:t>2.    Pause the podcast at 11:08, </a:t>
            </a:r>
            <a:r>
              <a:rPr lang="en-GB" dirty="0">
                <a:solidFill>
                  <a:schemeClr val="dk1"/>
                </a:solidFill>
              </a:rPr>
              <a:t>(see Podcast Pause 2 Slide 17)</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Time - </a:t>
            </a:r>
            <a:r>
              <a:rPr lang="en-GB" dirty="0">
                <a:solidFill>
                  <a:schemeClr val="dk1"/>
                </a:solidFill>
              </a:rPr>
              <a:t>2 mins for this pause</a:t>
            </a:r>
            <a:endParaRPr dirty="0">
              <a:solidFill>
                <a:srgbClr val="000000"/>
              </a:solidFill>
            </a:endParaRPr>
          </a:p>
          <a:p>
            <a:pPr marL="0" lvl="0" indent="0" algn="l" rtl="0">
              <a:lnSpc>
                <a:spcPct val="100000"/>
              </a:lnSpc>
              <a:spcBef>
                <a:spcPts val="0"/>
              </a:spcBef>
              <a:spcAft>
                <a:spcPts val="0"/>
              </a:spcAft>
              <a:buSzPts val="1100"/>
              <a:buNone/>
            </a:pPr>
            <a:endParaRPr dirty="0">
              <a:solidFill>
                <a:srgbClr val="000000"/>
              </a:solidFill>
            </a:endParaRPr>
          </a:p>
          <a:p>
            <a:pPr marL="0" lvl="0" indent="0" algn="l" rtl="0">
              <a:lnSpc>
                <a:spcPct val="100000"/>
              </a:lnSpc>
              <a:spcBef>
                <a:spcPts val="0"/>
              </a:spcBef>
              <a:spcAft>
                <a:spcPts val="0"/>
              </a:spcAft>
              <a:buSzPts val="1100"/>
              <a:buNone/>
            </a:pPr>
            <a:r>
              <a:rPr lang="en-GB" dirty="0">
                <a:solidFill>
                  <a:schemeClr val="dk1"/>
                </a:solidFill>
              </a:rPr>
              <a:t>Take a moment to encourage pupils to share what they have written down on their worksheet. </a:t>
            </a:r>
            <a:r>
              <a:rPr lang="en-GB" sz="1800" b="0" i="0" dirty="0">
                <a:solidFill>
                  <a:srgbClr val="000000"/>
                </a:solidFill>
                <a:latin typeface="Arial"/>
                <a:ea typeface="Arial"/>
                <a:cs typeface="Arial"/>
                <a:sym typeface="Arial"/>
              </a:rPr>
              <a:t>Use these </a:t>
            </a:r>
            <a:r>
              <a:rPr lang="en-GB" sz="1800" b="1" i="0" dirty="0">
                <a:solidFill>
                  <a:srgbClr val="000000"/>
                </a:solidFill>
                <a:latin typeface="Arial"/>
                <a:ea typeface="Arial"/>
                <a:cs typeface="Arial"/>
                <a:sym typeface="Arial"/>
              </a:rPr>
              <a:t>comprehension questions</a:t>
            </a:r>
            <a:r>
              <a:rPr lang="en-GB" sz="1800" b="0" i="0" dirty="0">
                <a:solidFill>
                  <a:srgbClr val="000000"/>
                </a:solidFill>
                <a:latin typeface="Arial"/>
                <a:ea typeface="Arial"/>
                <a:cs typeface="Arial"/>
                <a:sym typeface="Arial"/>
              </a:rPr>
              <a:t> to check for understanding</a:t>
            </a:r>
            <a:r>
              <a:rPr lang="en-GB" sz="1800" b="0" i="0" dirty="0">
                <a:solidFill>
                  <a:schemeClr val="dk1"/>
                </a:solidFill>
                <a:latin typeface="Arial"/>
                <a:ea typeface="Arial"/>
                <a:cs typeface="Arial"/>
                <a:sym typeface="Arial"/>
              </a:rPr>
              <a:t>:</a:t>
            </a:r>
            <a:endParaRPr dirty="0"/>
          </a:p>
          <a:p>
            <a:pPr marL="0" lvl="0" indent="0" algn="l" rtl="0">
              <a:lnSpc>
                <a:spcPct val="100000"/>
              </a:lnSpc>
              <a:spcBef>
                <a:spcPts val="0"/>
              </a:spcBef>
              <a:spcAft>
                <a:spcPts val="0"/>
              </a:spcAft>
              <a:buSzPts val="1100"/>
              <a:buNone/>
            </a:pPr>
            <a:endParaRPr sz="1800" b="0" i="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AutoNum type="arabicPeriod"/>
            </a:pPr>
            <a:r>
              <a:rPr lang="en-GB" sz="1800" b="0" i="0" dirty="0">
                <a:solidFill>
                  <a:schemeClr val="dk1"/>
                </a:solidFill>
                <a:latin typeface="Arial"/>
                <a:ea typeface="Arial"/>
                <a:cs typeface="Arial"/>
                <a:sym typeface="Arial"/>
              </a:rPr>
              <a:t>What is the Centre for Loneliness Studies and what does it do? It’s part of Sheffield Hallum University and they research all kind of things around loneliness, how it affects people and what we can do about it. This includes:</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Why do people feel lonely?</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What kinds of people are more likely to feel lonely and why?</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What events in our lives make us feel lonelier?</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How does where we live either make us feel lonely or connected.</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How can we help people feel less lonely and more connected?</a:t>
            </a:r>
            <a:endParaRPr dirty="0"/>
          </a:p>
          <a:p>
            <a:pPr marL="800100" lvl="1" indent="-273050" algn="l" rtl="0">
              <a:lnSpc>
                <a:spcPct val="100000"/>
              </a:lnSpc>
              <a:spcBef>
                <a:spcPts val="0"/>
              </a:spcBef>
              <a:spcAft>
                <a:spcPts val="0"/>
              </a:spcAft>
              <a:buSzPts val="1100"/>
              <a:buNone/>
            </a:pPr>
            <a:endParaRPr sz="1800" b="0" i="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Font typeface="Arial"/>
              <a:buAutoNum type="arabicPeriod"/>
            </a:pPr>
            <a:r>
              <a:rPr lang="en-GB" sz="1800" b="0" i="0" dirty="0">
                <a:solidFill>
                  <a:schemeClr val="dk1"/>
                </a:solidFill>
                <a:latin typeface="Arial"/>
                <a:ea typeface="Arial"/>
                <a:cs typeface="Arial"/>
                <a:sym typeface="Arial"/>
              </a:rPr>
              <a:t>What are some good examples of projects successfully tackling loneliness?</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Intergenerational living – where young people and older people live side-by-side</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Intergenerational creative projects like making music, songwriting and art together </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Social robots are like pets or friends that can help a lonely person with companionship, daily support and connect them to the outside world.</a:t>
            </a:r>
            <a:endParaRPr dirty="0"/>
          </a:p>
          <a:p>
            <a:pPr marL="800100" lvl="1" indent="-342900" algn="l" rtl="0">
              <a:lnSpc>
                <a:spcPct val="100000"/>
              </a:lnSpc>
              <a:spcBef>
                <a:spcPts val="0"/>
              </a:spcBef>
              <a:spcAft>
                <a:spcPts val="0"/>
              </a:spcAft>
              <a:buSzPts val="1100"/>
              <a:buChar char="○"/>
            </a:pPr>
            <a:r>
              <a:rPr lang="en-GB" sz="1800" b="0" i="0" dirty="0">
                <a:solidFill>
                  <a:schemeClr val="dk1"/>
                </a:solidFill>
                <a:latin typeface="Arial"/>
                <a:ea typeface="Arial"/>
                <a:cs typeface="Arial"/>
                <a:sym typeface="Arial"/>
              </a:rPr>
              <a:t>Friendly benches surrounded by nature which provide spaces where people in a communities can rest, get to know each other and connect with nature all at once.</a:t>
            </a:r>
            <a:endParaRPr dirty="0"/>
          </a:p>
          <a:p>
            <a:pPr marL="800100" lvl="1" indent="-273050" algn="l" rtl="0">
              <a:lnSpc>
                <a:spcPct val="100000"/>
              </a:lnSpc>
              <a:spcBef>
                <a:spcPts val="0"/>
              </a:spcBef>
              <a:spcAft>
                <a:spcPts val="0"/>
              </a:spcAft>
              <a:buSzPts val="1100"/>
              <a:buNone/>
            </a:pPr>
            <a:endParaRPr sz="1800" b="0" i="0" dirty="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Font typeface="Arial"/>
              <a:buAutoNum type="arabicPeriod"/>
            </a:pPr>
            <a:r>
              <a:rPr lang="en-GB" sz="1800" b="0" i="0" dirty="0">
                <a:solidFill>
                  <a:schemeClr val="dk1"/>
                </a:solidFill>
                <a:latin typeface="Arial"/>
                <a:ea typeface="Arial"/>
                <a:cs typeface="Arial"/>
                <a:sym typeface="Arial"/>
              </a:rPr>
              <a:t>We live in a world full of people. Why do we still feel lonely? Often this is because we don’t have meaningful relationships. These are the types of relationships where we share the same interests, think similar things or want similar things out of life. We all feel lonely sometimes – its part of being human. Some people are more likely to feel lonely. Age can cause us to feel lonely as well big life events like losing someone or something you love (grief), changing school, works or moving house. These are usually temporary and go away as we make new connections.</a:t>
            </a:r>
            <a:endParaRPr dirty="0"/>
          </a:p>
          <a:p>
            <a:pPr marL="0" lvl="0" indent="0" algn="l" rtl="0">
              <a:lnSpc>
                <a:spcPct val="100000"/>
              </a:lnSpc>
              <a:spcBef>
                <a:spcPts val="0"/>
              </a:spcBef>
              <a:spcAft>
                <a:spcPts val="0"/>
              </a:spcAft>
              <a:buSzPts val="1100"/>
              <a:buNone/>
            </a:pPr>
            <a:r>
              <a:rPr lang="en-GB" sz="1800" b="0" i="0" dirty="0">
                <a:solidFill>
                  <a:schemeClr val="dk1"/>
                </a:solidFill>
                <a:latin typeface="Arial"/>
                <a:ea typeface="Arial"/>
                <a:cs typeface="Arial"/>
                <a:sym typeface="Arial"/>
              </a:rPr>
              <a:t>	</a:t>
            </a:r>
            <a:endParaRPr dirty="0"/>
          </a:p>
          <a:p>
            <a:pPr marL="0" lvl="0" indent="0" algn="l" rtl="0">
              <a:lnSpc>
                <a:spcPct val="100000"/>
              </a:lnSpc>
              <a:spcBef>
                <a:spcPts val="0"/>
              </a:spcBef>
              <a:spcAft>
                <a:spcPts val="0"/>
              </a:spcAft>
              <a:buSzPts val="1100"/>
              <a:buNone/>
            </a:pPr>
            <a:endParaRPr sz="1800" b="0" i="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sz="1800" b="0" i="0" dirty="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100"/>
              <a:buNone/>
            </a:pPr>
            <a:endParaRPr sz="1800" b="0" i="0" dirty="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100"/>
              <a:buNone/>
            </a:pPr>
            <a:endParaRPr dirty="0"/>
          </a:p>
          <a:p>
            <a:pPr marL="158750" lvl="0" indent="0" algn="l" rtl="0">
              <a:lnSpc>
                <a:spcPct val="100000"/>
              </a:lnSpc>
              <a:spcBef>
                <a:spcPts val="0"/>
              </a:spcBef>
              <a:spcAft>
                <a:spcPts val="0"/>
              </a:spcAft>
              <a:buClr>
                <a:schemeClr val="dk1"/>
              </a:buClr>
              <a:buSzPts val="1100"/>
              <a:buNone/>
            </a:pPr>
            <a:endParaRPr dirty="0">
              <a:solidFill>
                <a:schemeClr val="dk1"/>
              </a:solidFill>
            </a:endParaRPr>
          </a:p>
          <a:p>
            <a:pPr marL="457200" lvl="0" indent="-22860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457200" marR="0" lvl="0" indent="-298450" algn="l" rtl="0">
              <a:lnSpc>
                <a:spcPct val="100000"/>
              </a:lnSpc>
              <a:spcBef>
                <a:spcPts val="0"/>
              </a:spcBef>
              <a:spcAft>
                <a:spcPts val="0"/>
              </a:spcAft>
              <a:buClr>
                <a:schemeClr val="dk1"/>
              </a:buClr>
              <a:buSzPts val="1100"/>
              <a:buFont typeface="Arial"/>
              <a:buAutoNum type="arabicPeriod"/>
            </a:pPr>
            <a:r>
              <a:rPr lang="en-GB" dirty="0">
                <a:solidFill>
                  <a:schemeClr val="dk1"/>
                </a:solidFill>
              </a:rPr>
              <a:t>Play part 3 (from 11:08) of the </a:t>
            </a:r>
            <a:r>
              <a:rPr lang="en-GB" b="1" dirty="0">
                <a:solidFill>
                  <a:schemeClr val="dk1"/>
                </a:solidFill>
              </a:rPr>
              <a:t>Planet People Podcast, </a:t>
            </a:r>
            <a:r>
              <a:rPr lang="en-GB" b="0" dirty="0">
                <a:solidFill>
                  <a:schemeClr val="dk1"/>
                </a:solidFill>
              </a:rPr>
              <a:t>until the end </a:t>
            </a:r>
            <a:r>
              <a:rPr lang="en-GB" b="1" dirty="0">
                <a:solidFill>
                  <a:schemeClr val="dk1"/>
                </a:solidFill>
              </a:rPr>
              <a:t>(8 mins)</a:t>
            </a:r>
            <a:r>
              <a:rPr lang="en-GB" dirty="0">
                <a:solidFill>
                  <a:schemeClr val="dk1"/>
                </a:solidFill>
              </a:rPr>
              <a:t>. (if you need the link to the podcast again it’s </a:t>
            </a:r>
            <a:r>
              <a:rPr lang="en-GB" b="1" u="sng" dirty="0">
                <a:solidFill>
                  <a:schemeClr val="dk1"/>
                </a:solidFill>
              </a:rPr>
              <a:t>https://www.youtube.com/watch?v=4r0TgO6pFC8</a:t>
            </a:r>
            <a:r>
              <a:rPr lang="en-GB" dirty="0">
                <a:solidFill>
                  <a:schemeClr val="dk1"/>
                </a:solidFill>
              </a:rPr>
              <a:t>).</a:t>
            </a:r>
            <a:endParaRPr dirty="0"/>
          </a:p>
          <a:p>
            <a:pPr marL="457200" lvl="0" indent="-228600" algn="l" rtl="0">
              <a:lnSpc>
                <a:spcPct val="100000"/>
              </a:lnSpc>
              <a:spcBef>
                <a:spcPts val="0"/>
              </a:spcBef>
              <a:spcAft>
                <a:spcPts val="0"/>
              </a:spcAft>
              <a:buClr>
                <a:schemeClr val="dk1"/>
              </a:buClr>
              <a:buSzPts val="1100"/>
              <a:buNone/>
            </a:pPr>
            <a:endParaRPr dirty="0">
              <a:solidFill>
                <a:schemeClr val="dk1"/>
              </a:solidFill>
            </a:endParaRPr>
          </a:p>
          <a:p>
            <a:pPr marL="457200" lvl="0" indent="0" algn="l" rtl="0">
              <a:lnSpc>
                <a:spcPct val="100000"/>
              </a:lnSpc>
              <a:spcBef>
                <a:spcPts val="0"/>
              </a:spcBef>
              <a:spcAft>
                <a:spcPts val="0"/>
              </a:spcAft>
              <a:buSzPts val="1100"/>
              <a:buNone/>
            </a:pPr>
            <a:r>
              <a:rPr lang="en-GB" dirty="0">
                <a:solidFill>
                  <a:schemeClr val="dk1"/>
                </a:solidFill>
              </a:rPr>
              <a:t>In this part, pupils will:</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Recap on the conversation</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Be introduced to the Build the Change design challenge</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Record any inspiring ideas on their </a:t>
            </a:r>
            <a:r>
              <a:rPr lang="en-GB" b="1" dirty="0">
                <a:solidFill>
                  <a:schemeClr val="dk1"/>
                </a:solidFill>
              </a:rPr>
              <a:t>Competition Worksheet</a:t>
            </a:r>
            <a:r>
              <a:rPr lang="en-GB" dirty="0">
                <a:solidFill>
                  <a:schemeClr val="dk1"/>
                </a:solidFill>
              </a:rPr>
              <a:t>.</a:t>
            </a:r>
            <a:endParaRPr dirty="0"/>
          </a:p>
          <a:p>
            <a:pPr marL="914400" lvl="0" indent="-298450" algn="l" rtl="0">
              <a:lnSpc>
                <a:spcPct val="100000"/>
              </a:lnSpc>
              <a:spcBef>
                <a:spcPts val="0"/>
              </a:spcBef>
              <a:spcAft>
                <a:spcPts val="0"/>
              </a:spcAft>
              <a:buClr>
                <a:schemeClr val="dk1"/>
              </a:buClr>
              <a:buSzPts val="1100"/>
              <a:buChar char="●"/>
            </a:pPr>
            <a:r>
              <a:rPr lang="en-GB" dirty="0">
                <a:solidFill>
                  <a:schemeClr val="dk1"/>
                </a:solidFill>
              </a:rPr>
              <a:t>Understand how they can enter their ideas into our competition.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pupils that: Feeling lonely sometimes is part of being human. All humans want to feel like they belong and feel connected to others. What if </a:t>
            </a:r>
            <a:r>
              <a:rPr lang="en-GB" sz="1100" b="1" i="1">
                <a:solidFill>
                  <a:srgbClr val="EFEDED"/>
                </a:solidFill>
                <a:latin typeface="Noto Sans JP"/>
                <a:ea typeface="Noto Sans JP"/>
                <a:cs typeface="Noto Sans JP"/>
                <a:sym typeface="Noto Sans JP"/>
              </a:rPr>
              <a:t>you</a:t>
            </a:r>
            <a:r>
              <a:rPr lang="en-GB" sz="1100">
                <a:solidFill>
                  <a:srgbClr val="EFEDED"/>
                </a:solidFill>
                <a:latin typeface="Noto Sans JP"/>
                <a:ea typeface="Noto Sans JP"/>
                <a:cs typeface="Noto Sans JP"/>
                <a:sym typeface="Noto Sans JP"/>
              </a:rPr>
              <a:t> could create something amazing to help everyone in your community feel happier and more connected to others? This is your chance to design a brilliant solution to bring people together! </a:t>
            </a:r>
            <a:br>
              <a:rPr lang="en-GB" sz="1100">
                <a:solidFill>
                  <a:srgbClr val="EFEDED"/>
                </a:solidFill>
                <a:latin typeface="Noto Sans JP"/>
                <a:ea typeface="Noto Sans JP"/>
                <a:cs typeface="Noto Sans JP"/>
                <a:sym typeface="Noto Sans JP"/>
              </a:rPr>
            </a:br>
            <a:endParaRPr/>
          </a:p>
          <a:p>
            <a:pPr marL="0" lvl="0" indent="0" algn="l" rtl="0">
              <a:lnSpc>
                <a:spcPct val="100000"/>
              </a:lnSpc>
              <a:spcBef>
                <a:spcPts val="0"/>
              </a:spcBef>
              <a:spcAft>
                <a:spcPts val="0"/>
              </a:spcAft>
              <a:buSzPts val="1100"/>
              <a:buNone/>
            </a:pPr>
            <a:r>
              <a:rPr lang="en-GB"/>
              <a:t>Set the Build the Change challenge using the slide: </a:t>
            </a:r>
            <a:endParaRPr/>
          </a:p>
          <a:p>
            <a:pPr marL="0" lvl="0" indent="0" algn="l" rtl="0">
              <a:lnSpc>
                <a:spcPct val="115000"/>
              </a:lnSpc>
              <a:spcBef>
                <a:spcPts val="0"/>
              </a:spcBef>
              <a:spcAft>
                <a:spcPts val="0"/>
              </a:spcAft>
              <a:buClr>
                <a:schemeClr val="dk1"/>
              </a:buClr>
              <a:buSzPts val="1100"/>
              <a:buFont typeface="Arial"/>
              <a:buNone/>
            </a:pPr>
            <a:r>
              <a:rPr lang="en-GB" sz="1100" b="1">
                <a:solidFill>
                  <a:srgbClr val="EFEDED"/>
                </a:solidFill>
                <a:latin typeface="Noto Sans JP"/>
                <a:ea typeface="Noto Sans JP"/>
                <a:cs typeface="Noto Sans JP"/>
                <a:sym typeface="Noto Sans JP"/>
              </a:rPr>
              <a:t>Create something that tackles loneliness and helps local people feel connected</a:t>
            </a:r>
            <a:r>
              <a:rPr lang="en-GB" sz="1100">
                <a:solidFill>
                  <a:srgbClr val="EFEDED"/>
                </a:solidFill>
                <a:latin typeface="Noto Sans JP"/>
                <a:ea typeface="Noto Sans JP"/>
                <a:cs typeface="Noto Sans JP"/>
                <a:sym typeface="Noto Sans JP"/>
              </a:rPr>
              <a: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pupils time to add final thoughts and ideas to their </a:t>
            </a:r>
            <a:r>
              <a:rPr lang="en-GB" b="1">
                <a:solidFill>
                  <a:schemeClr val="dk1"/>
                </a:solidFill>
              </a:rPr>
              <a:t>Mind Map</a:t>
            </a:r>
            <a:r>
              <a:rPr lang="en-GB">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You could ask them to:</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dirty="0"/>
              <a:t>Take Action! Optional Extension activities</a:t>
            </a:r>
            <a:endParaRPr b="1" dirty="0"/>
          </a:p>
          <a:p>
            <a:pPr marL="0" lvl="0" indent="0" algn="l" rtl="0">
              <a:lnSpc>
                <a:spcPct val="100000"/>
              </a:lnSpc>
              <a:spcBef>
                <a:spcPts val="0"/>
              </a:spcBef>
              <a:spcAft>
                <a:spcPts val="0"/>
              </a:spcAft>
              <a:buSzPts val="1100"/>
              <a:buNone/>
            </a:pPr>
            <a:r>
              <a:rPr lang="en-GB" dirty="0"/>
              <a:t>The activities in this session are completely optional. You can spend however long you like on these, therefore we haven’t included timings. You may even wish to take the learning out of school and into the community.</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Explore community using the slide.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Community: </a:t>
            </a:r>
            <a:r>
              <a:rPr lang="en-GB" i="1"/>
              <a:t>A community is a group of people who care about each other and work together. It can be big or small, like your family, your class at school, your neighbourhood, or even a sports team you play on.</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In a community:</a:t>
            </a:r>
            <a:endParaRPr/>
          </a:p>
          <a:p>
            <a:pPr marL="0" lvl="0" indent="0" algn="l" rtl="0">
              <a:lnSpc>
                <a:spcPct val="100000"/>
              </a:lnSpc>
              <a:spcBef>
                <a:spcPts val="0"/>
              </a:spcBef>
              <a:spcAft>
                <a:spcPts val="0"/>
              </a:spcAft>
              <a:buClr>
                <a:schemeClr val="dk1"/>
              </a:buClr>
              <a:buSzPts val="1100"/>
              <a:buFont typeface="Arial"/>
              <a:buNone/>
            </a:pPr>
            <a:endParaRPr/>
          </a:p>
          <a:p>
            <a:pPr marL="457200" lvl="0" indent="-298450" algn="l" rtl="0">
              <a:lnSpc>
                <a:spcPct val="100000"/>
              </a:lnSpc>
              <a:spcBef>
                <a:spcPts val="0"/>
              </a:spcBef>
              <a:spcAft>
                <a:spcPts val="0"/>
              </a:spcAft>
              <a:buSzPts val="1100"/>
              <a:buChar char="●"/>
            </a:pPr>
            <a:r>
              <a:rPr lang="en-GB"/>
              <a:t>People help each other, like neighbours sharing tools or classmates helping with homework.</a:t>
            </a:r>
            <a:endParaRPr/>
          </a:p>
          <a:p>
            <a:pPr marL="457200" lvl="0" indent="-298450" algn="l" rtl="0">
              <a:lnSpc>
                <a:spcPct val="100000"/>
              </a:lnSpc>
              <a:spcBef>
                <a:spcPts val="0"/>
              </a:spcBef>
              <a:spcAft>
                <a:spcPts val="0"/>
              </a:spcAft>
              <a:buSzPts val="1100"/>
              <a:buChar char="●"/>
            </a:pPr>
            <a:r>
              <a:rPr lang="en-GB"/>
              <a:t>They include everyone, so no one feels left out.</a:t>
            </a:r>
            <a:endParaRPr/>
          </a:p>
          <a:p>
            <a:pPr marL="457200" lvl="0" indent="-298450" algn="l" rtl="0">
              <a:lnSpc>
                <a:spcPct val="100000"/>
              </a:lnSpc>
              <a:spcBef>
                <a:spcPts val="0"/>
              </a:spcBef>
              <a:spcAft>
                <a:spcPts val="0"/>
              </a:spcAft>
              <a:buSzPts val="1100"/>
              <a:buChar char="●"/>
            </a:pPr>
            <a:r>
              <a:rPr lang="en-GB"/>
              <a:t>They share things, like toys, ideas, or snacks.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For example:</a:t>
            </a:r>
            <a:endParaRPr/>
          </a:p>
          <a:p>
            <a:pPr marL="457200" lvl="0" indent="-298450" algn="l" rtl="0">
              <a:lnSpc>
                <a:spcPct val="100000"/>
              </a:lnSpc>
              <a:spcBef>
                <a:spcPts val="0"/>
              </a:spcBef>
              <a:spcAft>
                <a:spcPts val="0"/>
              </a:spcAft>
              <a:buSzPts val="1100"/>
              <a:buChar char="●"/>
            </a:pPr>
            <a:r>
              <a:rPr lang="en-GB"/>
              <a:t>Your class is a community because you learn and play together.</a:t>
            </a:r>
            <a:endParaRPr/>
          </a:p>
          <a:p>
            <a:pPr marL="457200" lvl="0" indent="-298450" algn="l" rtl="0">
              <a:lnSpc>
                <a:spcPct val="100000"/>
              </a:lnSpc>
              <a:spcBef>
                <a:spcPts val="0"/>
              </a:spcBef>
              <a:spcAft>
                <a:spcPts val="0"/>
              </a:spcAft>
              <a:buSzPts val="1100"/>
              <a:buChar char="●"/>
            </a:pPr>
            <a:r>
              <a:rPr lang="en-GB"/>
              <a:t>A sports team is a community because everyone works together to score goals and win games.</a:t>
            </a:r>
            <a:endParaRPr/>
          </a:p>
          <a:p>
            <a:pPr marL="457200" lvl="0" indent="-298450" algn="l" rtl="0">
              <a:lnSpc>
                <a:spcPct val="100000"/>
              </a:lnSpc>
              <a:spcBef>
                <a:spcPts val="0"/>
              </a:spcBef>
              <a:spcAft>
                <a:spcPts val="0"/>
              </a:spcAft>
              <a:buSzPts val="1100"/>
              <a:buChar char="●"/>
            </a:pPr>
            <a:r>
              <a:rPr lang="en-GB"/>
              <a:t>A group of friends is a community because you care about and support each other.</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Communities are special because they make people feel like they belong!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Encourage pupils to think about your wider local community. You could take your class out into the community to observe people and get ideas.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0"/>
              </a:spcAft>
              <a:buSzPts val="1800"/>
              <a:buNone/>
            </a:pPr>
            <a:r>
              <a:rPr lang="en-GB" sz="1100" b="1">
                <a:latin typeface="Noto Sans JP"/>
                <a:ea typeface="Noto Sans JP"/>
                <a:cs typeface="Noto Sans JP"/>
                <a:sym typeface="Noto Sans JP"/>
              </a:rPr>
              <a:t>Objective: Identify the groups that make up our community</a:t>
            </a:r>
            <a:br>
              <a:rPr lang="en-GB" sz="1100">
                <a:latin typeface="Noto Sans JP"/>
                <a:ea typeface="Noto Sans JP"/>
                <a:cs typeface="Noto Sans JP"/>
                <a:sym typeface="Noto Sans JP"/>
              </a:rPr>
            </a:br>
            <a:r>
              <a:rPr lang="en-GB" sz="1100">
                <a:latin typeface="Noto Sans JP"/>
                <a:ea typeface="Noto Sans JP"/>
                <a:cs typeface="Noto Sans JP"/>
                <a:sym typeface="Noto Sans JP"/>
              </a:rPr>
              <a:t>Think about all the different people who live and work in our community. Who helps make it a great place to live?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Compile a list of the different groups of people that make up your community.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Then you could: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Build, make or draw a community map or a collage that visually shows all the different types of people in our community.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Build, make, draw or write some of the ways each group contributes towards your community.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This could also be done out in the community, around the school or set as a home learning task.</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0"/>
              </a:spcAft>
              <a:buClr>
                <a:schemeClr val="dk1"/>
              </a:buClr>
              <a:buSzPts val="1100"/>
              <a:buFont typeface="Arial"/>
              <a:buNone/>
            </a:pPr>
            <a:r>
              <a:rPr lang="en-GB" sz="1100">
                <a:solidFill>
                  <a:schemeClr val="dk1"/>
                </a:solidFill>
                <a:latin typeface="Noto Sans JP"/>
                <a:ea typeface="Noto Sans JP"/>
                <a:cs typeface="Noto Sans JP"/>
                <a:sym typeface="Noto Sans JP"/>
              </a:rPr>
              <a:t>Objective: How can we make our community feel more connected? Investigate ways to help people feel less lonely or left out.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Design a questionnaire to ask family, neighbours or community figures how you could make your community more inclusive.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Ask each team to write lots of questions.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Take one question from each team to create a class questionnaire.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Ask pupils to use the questionnaire to gather data. This could be at home, around the school or you could take them out into the community.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- 3 mins</a:t>
            </a:r>
            <a:endParaRPr/>
          </a:p>
          <a:p>
            <a:pPr marL="0" lvl="0" indent="0" algn="l" rtl="0">
              <a:lnSpc>
                <a:spcPct val="100000"/>
              </a:lnSpc>
              <a:spcBef>
                <a:spcPts val="0"/>
              </a:spcBef>
              <a:spcAft>
                <a:spcPts val="0"/>
              </a:spcAft>
              <a:buSzPts val="1100"/>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GB">
                <a:solidFill>
                  <a:schemeClr val="dk1"/>
                </a:solidFill>
              </a:rPr>
              <a:t>Put pupils into teams of 5, seated around the creative materials of your choice. Give them 2 mins to complete this task.</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Ask pupils:</a:t>
            </a:r>
            <a:endParaRPr/>
          </a:p>
          <a:p>
            <a:pPr marL="0" lvl="0" indent="0" algn="l" rtl="0">
              <a:lnSpc>
                <a:spcPct val="115000"/>
              </a:lnSpc>
              <a:spcBef>
                <a:spcPts val="0"/>
              </a:spcBef>
              <a:spcAft>
                <a:spcPts val="0"/>
              </a:spcAft>
              <a:buClr>
                <a:schemeClr val="dk1"/>
              </a:buClr>
              <a:buSzPts val="1100"/>
              <a:buFont typeface="Arial"/>
              <a:buNone/>
            </a:pPr>
            <a:r>
              <a:rPr lang="en-GB" b="1">
                <a:solidFill>
                  <a:schemeClr val="lt1"/>
                </a:solidFill>
                <a:latin typeface="Noto Sans JP"/>
                <a:ea typeface="Noto Sans JP"/>
                <a:cs typeface="Noto Sans JP"/>
                <a:sym typeface="Noto Sans JP"/>
              </a:rPr>
              <a:t>What’s one thing that makes you, you?</a:t>
            </a:r>
            <a:endParaRPr/>
          </a:p>
          <a:p>
            <a:pPr marL="0" lvl="0" indent="0" algn="l" rtl="0">
              <a:lnSpc>
                <a:spcPct val="115000"/>
              </a:lnSpc>
              <a:spcBef>
                <a:spcPts val="1200"/>
              </a:spcBef>
              <a:spcAft>
                <a:spcPts val="0"/>
              </a:spcAft>
              <a:buClr>
                <a:schemeClr val="dk1"/>
              </a:buClr>
              <a:buSzPts val="1100"/>
              <a:buFont typeface="Arial"/>
              <a:buNone/>
            </a:pPr>
            <a:r>
              <a:rPr lang="en-GB">
                <a:solidFill>
                  <a:schemeClr val="lt1"/>
                </a:solidFill>
                <a:latin typeface="Noto Sans JP"/>
                <a:ea typeface="Noto Sans JP"/>
                <a:cs typeface="Noto Sans JP"/>
                <a:sym typeface="Noto Sans JP"/>
              </a:rPr>
              <a:t>It could be a cool talent, a hobby you love, or a special personality trait! Maybe it’s something about your background or family. Whatever it is, share it with your team.</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Time - 7 mins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Challenge teams to create a super character (this can be anything!) that combines their special qualities. They can draw or build this, depending on time, resources and your class.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Use this script to explain the activity:</a:t>
            </a:r>
            <a:endParaRPr/>
          </a:p>
          <a:p>
            <a:pPr marL="0" lvl="0" indent="0" algn="l" rtl="0">
              <a:lnSpc>
                <a:spcPct val="115000"/>
              </a:lnSpc>
              <a:spcBef>
                <a:spcPts val="0"/>
              </a:spcBef>
              <a:spcAft>
                <a:spcPts val="0"/>
              </a:spcAft>
              <a:buClr>
                <a:schemeClr val="dk1"/>
              </a:buClr>
              <a:buSzPts val="1100"/>
              <a:buFont typeface="Arial"/>
              <a:buNone/>
            </a:pPr>
            <a:r>
              <a:rPr lang="en-GB" sz="1100">
                <a:latin typeface="Noto Sans JP"/>
                <a:ea typeface="Noto Sans JP"/>
                <a:cs typeface="Noto Sans JP"/>
                <a:sym typeface="Noto Sans JP"/>
              </a:rPr>
              <a:t>Time to get creative! Use the materials in front of you to make a super character that combines all your special qualities. Give your character a name – </a:t>
            </a:r>
            <a:r>
              <a:rPr lang="en-GB" sz="1100" b="1">
                <a:latin typeface="Noto Sans JP"/>
                <a:ea typeface="Noto Sans JP"/>
                <a:cs typeface="Noto Sans JP"/>
                <a:sym typeface="Noto Sans JP"/>
              </a:rPr>
              <a:t>this will be your team’s name for today!</a:t>
            </a:r>
            <a:endParaRPr sz="11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b="0">
                <a:solidFill>
                  <a:schemeClr val="dk1"/>
                </a:solidFill>
                <a:latin typeface="Noto Sans JP"/>
                <a:ea typeface="Noto Sans JP"/>
                <a:cs typeface="Noto Sans JP"/>
                <a:sym typeface="Noto Sans JP"/>
              </a:rPr>
              <a:t>Share characters and celebrate how each teams' special individual qualities are more powerful when combined.</a:t>
            </a:r>
            <a:endParaRPr sz="1100" b="0">
              <a:latin typeface="Noto Sans JP"/>
              <a:ea typeface="Noto Sans JP"/>
              <a:cs typeface="Noto Sans JP"/>
              <a:sym typeface="Noto Sans J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- 6 mins</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Remind pupils about the real-world solutions to loneliness, explored in the </a:t>
            </a:r>
            <a:r>
              <a:rPr lang="en-GB" b="1">
                <a:solidFill>
                  <a:schemeClr val="dk1"/>
                </a:solidFill>
              </a:rPr>
              <a:t>Planet People Podcast</a:t>
            </a:r>
            <a:r>
              <a:rPr lang="en-GB">
                <a:solidFill>
                  <a:schemeClr val="dk1"/>
                </a:solidFill>
              </a:rPr>
              <a:t>.</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Challenge them to rank the 3 solutions as a team, </a:t>
            </a:r>
            <a:r>
              <a:rPr lang="en-GB" sz="1100">
                <a:latin typeface="Noto Sans JP"/>
                <a:ea typeface="Noto Sans JP"/>
                <a:cs typeface="Noto Sans JP"/>
                <a:sym typeface="Noto Sans JP"/>
              </a:rPr>
              <a:t>from </a:t>
            </a:r>
            <a:r>
              <a:rPr lang="en-GB" sz="1100" b="1">
                <a:latin typeface="Noto Sans JP"/>
                <a:ea typeface="Noto Sans JP"/>
                <a:cs typeface="Noto Sans JP"/>
                <a:sym typeface="Noto Sans JP"/>
              </a:rPr>
              <a:t>1 - 3</a:t>
            </a:r>
            <a:r>
              <a:rPr lang="en-GB" sz="1100">
                <a:latin typeface="Noto Sans JP"/>
                <a:ea typeface="Noto Sans JP"/>
                <a:cs typeface="Noto Sans JP"/>
                <a:sym typeface="Noto Sans JP"/>
              </a:rPr>
              <a:t>. They must all reach an agreement on their final decision.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They must agree on their favourite and explain why. What makes them so successful?</a:t>
            </a:r>
            <a:endParaRPr/>
          </a:p>
          <a:p>
            <a:pPr marL="457200" marR="0" lvl="0" indent="-298450" algn="l" rtl="0">
              <a:lnSpc>
                <a:spcPct val="100000"/>
              </a:lnSpc>
              <a:spcBef>
                <a:spcPts val="0"/>
              </a:spcBef>
              <a:spcAft>
                <a:spcPts val="0"/>
              </a:spcAft>
              <a:buClr>
                <a:schemeClr val="dk1"/>
              </a:buClr>
              <a:buSzPts val="1100"/>
              <a:buFont typeface="Arial"/>
              <a:buChar char="●"/>
            </a:pPr>
            <a:r>
              <a:rPr lang="en-GB" sz="1100" b="1">
                <a:latin typeface="Noto Sans JP"/>
                <a:ea typeface="Noto Sans JP"/>
                <a:cs typeface="Noto Sans JP"/>
                <a:sym typeface="Noto Sans JP"/>
              </a:rPr>
              <a:t>Encourage groups to share why they made their decision</a:t>
            </a:r>
            <a:r>
              <a:rPr lang="en-GB" sz="1100">
                <a:latin typeface="Noto Sans JP"/>
                <a:ea typeface="Noto Sans JP"/>
                <a:cs typeface="Noto Sans JP"/>
                <a:sym typeface="Noto Sans JP"/>
              </a:rPr>
              <a:t>.</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Time - 2 mins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Use this slide as a checklist to help pupils reflect on the previous two team or paired activities. What did they do well? Where could they have improved? </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Remind them that when we work well together in teams and include everyone we feel a sense of belonging. If you are completing the design challenge in pairs or team, read through the teamwork manifesto together:</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Teamwork Wins </a:t>
            </a:r>
            <a:r>
              <a:rPr lang="en-GB">
                <a:solidFill>
                  <a:schemeClr val="dk1"/>
                </a:solidFill>
              </a:rPr>
              <a:t>We work together, help each other, and share the fun.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All Ideas Shine </a:t>
            </a:r>
            <a:r>
              <a:rPr lang="en-GB">
                <a:solidFill>
                  <a:schemeClr val="dk1"/>
                </a:solidFill>
              </a:rPr>
              <a:t>Every idea is welcome – big, small, or even a little wacky!</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 It Up </a:t>
            </a:r>
            <a:r>
              <a:rPr lang="en-GB">
                <a:solidFill>
                  <a:schemeClr val="dk1"/>
                </a:solidFill>
              </a:rPr>
              <a:t>Use each other’s ideas to make something amazing.</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Listen Like a Leader </a:t>
            </a:r>
            <a:r>
              <a:rPr lang="en-GB">
                <a:solidFill>
                  <a:schemeClr val="dk1"/>
                </a:solidFill>
              </a:rPr>
              <a:t>Give your teammates your full attention –  their ideas matter.</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Kind Words Always </a:t>
            </a:r>
            <a:r>
              <a:rPr lang="en-GB">
                <a:solidFill>
                  <a:schemeClr val="dk1"/>
                </a:solidFill>
              </a:rPr>
              <a:t>Speak with kindness and cheer each other on.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Everyone Belongs </a:t>
            </a:r>
            <a:r>
              <a:rPr lang="en-GB">
                <a:solidFill>
                  <a:schemeClr val="dk1"/>
                </a:solidFill>
              </a:rPr>
              <a:t>Include everyone in the group – no one is left out.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Celebrate Differences </a:t>
            </a:r>
            <a:r>
              <a:rPr lang="en-GB">
                <a:solidFill>
                  <a:schemeClr val="dk1"/>
                </a:solidFill>
              </a:rPr>
              <a:t>Our unique ideas make the team stronger and more creative.</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Mistakes Are Magic </a:t>
            </a:r>
            <a:r>
              <a:rPr lang="en-GB">
                <a:solidFill>
                  <a:schemeClr val="dk1"/>
                </a:solidFill>
              </a:rPr>
              <a:t>Mistakes help us learn and grow –  celebrate them!</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 are running this challenge as a pair or team activity, these rules will help pupils build a sense of belonging as they tackle the creative challenge. If you have more time, you could pass a copy round for everyone to sign or even create your own.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marR="0" lvl="0" indent="0" algn="l" rtl="0">
              <a:lnSpc>
                <a:spcPct val="115000"/>
              </a:lnSpc>
              <a:spcBef>
                <a:spcPts val="0"/>
              </a:spcBef>
              <a:spcAft>
                <a:spcPts val="0"/>
              </a:spcAft>
              <a:buClr>
                <a:schemeClr val="dk1"/>
              </a:buClr>
              <a:buSzPts val="1100"/>
              <a:buFont typeface="Arial"/>
              <a:buNone/>
            </a:pPr>
            <a:r>
              <a:rPr lang="en-GB"/>
              <a:t>Bring pupils back to the design challenge that was introduced in lesson 1: </a:t>
            </a:r>
            <a:r>
              <a:rPr lang="en-GB" sz="1100" b="1">
                <a:solidFill>
                  <a:srgbClr val="EFEDED"/>
                </a:solidFill>
                <a:latin typeface="Noto Sans JP"/>
                <a:ea typeface="Noto Sans JP"/>
                <a:cs typeface="Noto Sans JP"/>
                <a:sym typeface="Noto Sans JP"/>
              </a:rPr>
              <a:t>Create something that tackles loneliness and helps local people feel connected</a:t>
            </a:r>
            <a:r>
              <a:rPr lang="en-GB" sz="1100">
                <a:solidFill>
                  <a:srgbClr val="EFEDED"/>
                </a:solidFill>
                <a:latin typeface="Noto Sans JP"/>
                <a:ea typeface="Noto Sans JP"/>
                <a:cs typeface="Noto Sans JP"/>
                <a:sym typeface="Noto Sans JP"/>
              </a:rPr>
              <a:t>.</a:t>
            </a:r>
            <a:endParaRPr/>
          </a:p>
          <a:p>
            <a:pPr marL="0" marR="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pupils that: Feeling lonely sometimes is part of being human. All humans want to feel like they belong and feel connected to others. What if </a:t>
            </a:r>
            <a:r>
              <a:rPr lang="en-GB" sz="1100" b="1" i="1">
                <a:solidFill>
                  <a:srgbClr val="EFEDED"/>
                </a:solidFill>
                <a:latin typeface="Noto Sans JP"/>
                <a:ea typeface="Noto Sans JP"/>
                <a:cs typeface="Noto Sans JP"/>
                <a:sym typeface="Noto Sans JP"/>
              </a:rPr>
              <a:t>you</a:t>
            </a:r>
            <a:r>
              <a:rPr lang="en-GB" sz="1100">
                <a:solidFill>
                  <a:srgbClr val="EFEDED"/>
                </a:solidFill>
                <a:latin typeface="Noto Sans JP"/>
                <a:ea typeface="Noto Sans JP"/>
                <a:cs typeface="Noto Sans JP"/>
                <a:sym typeface="Noto Sans JP"/>
              </a:rPr>
              <a:t> could create something amazing to help everyone in your community feel happier and more connected to others? This is your chance to design a brilliant solution to bring people together! </a:t>
            </a:r>
            <a:br>
              <a:rPr lang="en-GB" sz="1100">
                <a:solidFill>
                  <a:srgbClr val="EFEDED"/>
                </a:solidFill>
                <a:latin typeface="Noto Sans JP"/>
                <a:ea typeface="Noto Sans JP"/>
                <a:cs typeface="Noto Sans JP"/>
                <a:sym typeface="Noto Sans JP"/>
              </a:rPr>
            </a:br>
            <a:endParaRPr/>
          </a:p>
          <a:p>
            <a:pPr marL="0" lvl="0" indent="0" algn="l" rtl="0">
              <a:lnSpc>
                <a:spcPct val="100000"/>
              </a:lnSpc>
              <a:spcBef>
                <a:spcPts val="0"/>
              </a:spcBef>
              <a:spcAft>
                <a:spcPts val="0"/>
              </a:spcAft>
              <a:buSzPts val="1100"/>
              <a:buNone/>
            </a:pPr>
            <a:r>
              <a:rPr lang="en-GB"/>
              <a:t>Check for understanding.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8" name="Google Shape;478;p6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pupils off on their own.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Brainstorm ideas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Design your space</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Draw your brilliant solution in the Competition Worksheet.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Build a model</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Create a model of your solution using all the cool materials available.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Present your solution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Share your ideas with the rest of the class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Enter the Build for Belonging competition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lang="en-GB" b="1">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lang="en-GB" b="1">
                <a:solidFill>
                  <a:schemeClr val="dk1"/>
                </a:solidFill>
              </a:rPr>
              <a:t>Team Roles on slide 45, in the appendix</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- 10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Allow some time for pupils to finalise their models and get ready to share their ideas with the class.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Designer: </a:t>
            </a:r>
            <a:r>
              <a:rPr lang="en-GB">
                <a:solidFill>
                  <a:schemeClr val="dk1"/>
                </a:solidFill>
              </a:rPr>
              <a:t>Time to show off your artistic skills! Label your final drawing to highlight all the awesome features of your design.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Writer: </a:t>
            </a:r>
            <a:r>
              <a:rPr lang="en-GB">
                <a:solidFill>
                  <a:schemeClr val="dk1"/>
                </a:solidFill>
              </a:rPr>
              <a:t>Get your writing hat on! Write a cool description of your amazing solution so everyone knows how it works.</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Builder: </a:t>
            </a:r>
            <a:r>
              <a:rPr lang="en-GB">
                <a:solidFill>
                  <a:schemeClr val="dk1"/>
                </a:solidFill>
              </a:rPr>
              <a:t>Your job is to get our model ready for its close-up! Make sure it's looking perfect for its big moment in the spotlight.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Presenter: </a:t>
            </a:r>
            <a:r>
              <a:rPr lang="en-GB">
                <a:solidFill>
                  <a:schemeClr val="dk1"/>
                </a:solidFill>
              </a:rPr>
              <a:t>You’re the star presenter! Get ready to wow the class with your awesome solution and explain how it works.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 </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Ask pupils to stop working and place their models around the room for everyone to see.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marL="0" lvl="0" indent="0" algn="l" rtl="0">
              <a:lnSpc>
                <a:spcPct val="100000"/>
              </a:lnSpc>
              <a:spcBef>
                <a:spcPts val="0"/>
              </a:spcBef>
              <a:spcAft>
                <a:spcPts val="0"/>
              </a:spcAft>
              <a:buSzPts val="1100"/>
              <a:buNone/>
            </a:pPr>
            <a:r>
              <a:rPr lang="en-GB"/>
              <a:t>Enter by 30</a:t>
            </a:r>
            <a:r>
              <a:rPr lang="en-GB" baseline="30000"/>
              <a:t>th</a:t>
            </a:r>
            <a:r>
              <a:rPr lang="en-GB"/>
              <a:t> June at www.buildthechange.theday.co.uk/competition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pupils to take it in turns to present their solution to the class. Encourage others to give positive and constructive feedback. </a:t>
            </a:r>
            <a:endParaRPr/>
          </a:p>
          <a:p>
            <a:pPr marL="0" lvl="0" indent="0" algn="l" rtl="0">
              <a:lnSpc>
                <a:spcPct val="100000"/>
              </a:lnSpc>
              <a:spcBef>
                <a:spcPts val="0"/>
              </a:spcBef>
              <a:spcAft>
                <a:spcPts val="0"/>
              </a:spcAft>
              <a:buSzPts val="1100"/>
              <a:buNone/>
            </a:pPr>
            <a:r>
              <a:rPr lang="en-GB"/>
              <a:t>You could ask them: What went well? What could be even better?</a:t>
            </a:r>
            <a:endParaRPr/>
          </a:p>
          <a:p>
            <a:pPr marL="0" lvl="0" indent="0" algn="l" rtl="0">
              <a:lnSpc>
                <a:spcPct val="100000"/>
              </a:lnSpc>
              <a:spcBef>
                <a:spcPts val="0"/>
              </a:spcBef>
              <a:spcAft>
                <a:spcPts val="0"/>
              </a:spcAft>
              <a:buSzPts val="1100"/>
              <a:buNone/>
            </a:pPr>
            <a:r>
              <a:rPr lang="en-GB"/>
              <a:t>Celebrate all their awesome ideas!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Don’t forget to upload your learner’s awesome ideas to help us show everyone how awesome kids’ ideas are!</a:t>
            </a: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Use this slide if you are </a:t>
            </a:r>
            <a:r>
              <a:rPr lang="en-GB" b="1"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could even print out the slide or give them badges as a reminder.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introduce pupils to the LEGO Group’s Build the Change programme.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https://www.youtube.com/watch?v=D7z8iXqjIkE&amp;t=1s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t>Use our playful activity to introduce the topic of belonging. Use this script to introduce the activity: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GB" sz="1500">
                <a:latin typeface="Noto Sans JP"/>
                <a:ea typeface="Noto Sans JP"/>
                <a:cs typeface="Noto Sans JP"/>
                <a:sym typeface="Noto Sans JP"/>
              </a:rPr>
              <a:t>Think about a fun time you’ve had with friends or family recently. Now, use the creative materials in front of you to build or draw that moment! It doesn’t have to look exactly like it did – make it your own!</a:t>
            </a:r>
            <a:endParaRPr/>
          </a:p>
          <a:p>
            <a:pPr marL="0" lvl="0" indent="0" algn="l" rtl="0">
              <a:lnSpc>
                <a:spcPct val="115000"/>
              </a:lnSpc>
              <a:spcBef>
                <a:spcPts val="1200"/>
              </a:spcBef>
              <a:spcAft>
                <a:spcPts val="0"/>
              </a:spcAft>
              <a:buClr>
                <a:schemeClr val="dk1"/>
              </a:buClr>
              <a:buSzPts val="1100"/>
              <a:buFont typeface="Arial"/>
              <a:buNone/>
            </a:pPr>
            <a:r>
              <a:rPr lang="en-GB" sz="1500">
                <a:latin typeface="Noto Sans JP"/>
                <a:ea typeface="Noto Sans JP"/>
                <a:cs typeface="Noto Sans JP"/>
                <a:sym typeface="Noto Sans JP"/>
              </a:rPr>
              <a:t>As you draw or build, remember how you felt during that moment. </a:t>
            </a:r>
            <a:r>
              <a:rPr lang="en-GB" sz="1500" b="1">
                <a:latin typeface="Noto Sans JP"/>
                <a:ea typeface="Noto Sans JP"/>
                <a:cs typeface="Noto Sans JP"/>
                <a:sym typeface="Noto Sans JP"/>
              </a:rPr>
              <a:t>What made it special</a:t>
            </a:r>
            <a:r>
              <a:rPr lang="en-GB" sz="1500">
                <a:latin typeface="Noto Sans JP"/>
                <a:ea typeface="Noto Sans JP"/>
                <a:cs typeface="Noto Sans JP"/>
                <a:sym typeface="Noto Sans JP"/>
              </a:rPr>
              <a:t>?</a:t>
            </a:r>
            <a:endParaRPr/>
          </a:p>
          <a:p>
            <a:pPr marL="0" lvl="0" indent="0" algn="l" rtl="0">
              <a:lnSpc>
                <a:spcPct val="115000"/>
              </a:lnSpc>
              <a:spcBef>
                <a:spcPts val="1200"/>
              </a:spcBef>
              <a:spcAft>
                <a:spcPts val="0"/>
              </a:spcAft>
              <a:buClr>
                <a:schemeClr val="dk1"/>
              </a:buClr>
              <a:buSzPts val="1100"/>
              <a:buFont typeface="Arial"/>
              <a:buNone/>
            </a:pPr>
            <a:endParaRPr sz="1500">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600"/>
              <a:t>Ask pupils to draw, make or build a happy memory with some of their favourite people.</a:t>
            </a:r>
            <a:endParaRPr/>
          </a:p>
          <a:p>
            <a:pPr marL="0" lvl="0" indent="0" algn="l" rtl="0">
              <a:lnSpc>
                <a:spcPct val="115000"/>
              </a:lnSpc>
              <a:spcBef>
                <a:spcPts val="1200"/>
              </a:spcBef>
              <a:spcAft>
                <a:spcPts val="0"/>
              </a:spcAft>
              <a:buClr>
                <a:schemeClr val="dk1"/>
              </a:buClr>
              <a:buSzPts val="1100"/>
              <a:buFont typeface="Arial"/>
              <a:buNone/>
            </a:pPr>
            <a:endParaRPr sz="1500">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sz="1500" b="0" i="0" u="none" strike="noStrike" cap="none">
              <a:solidFill>
                <a:srgbClr val="EFEDED"/>
              </a:solidFill>
              <a:latin typeface="Noto Sans JP"/>
              <a:ea typeface="Noto Sans JP"/>
              <a:cs typeface="Noto Sans JP"/>
              <a:sym typeface="Noto Sans J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Encourage them to share memories and feelings in pairs or as a class.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b="1">
                <a:solidFill>
                  <a:srgbClr val="EFEDED"/>
                </a:solidFill>
                <a:latin typeface="Noto Sans JP"/>
                <a:ea typeface="Noto Sans JP"/>
                <a:cs typeface="Noto Sans JP"/>
                <a:sym typeface="Noto Sans JP"/>
              </a:rPr>
              <a:t>You could ask them:</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How did you feel at this time?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What words or feelings come to mind?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Would it have been the same or different if you’d experienced it alone?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 min 30 secs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Link your pupils’ personal experiences to this lesson’s topic of belonging.</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Explain that today you will be thinking about belonging. Ask pupils if they can look at the word cloud and think about the memory they just shared and answer this question: </a:t>
            </a:r>
            <a:r>
              <a:rPr lang="en-GB" b="1">
                <a:solidFill>
                  <a:schemeClr val="dk1"/>
                </a:solidFill>
              </a:rPr>
              <a:t>What is Belonging?</a:t>
            </a:r>
            <a:endParaRPr b="1">
              <a:solidFill>
                <a:schemeClr val="dk1"/>
              </a:solidFill>
            </a:endParaRPr>
          </a:p>
          <a:p>
            <a:pPr marL="0" lvl="0" indent="0" algn="l" rtl="0">
              <a:lnSpc>
                <a:spcPct val="115000"/>
              </a:lnSpc>
              <a:spcBef>
                <a:spcPts val="0"/>
              </a:spcBef>
              <a:spcAft>
                <a:spcPts val="0"/>
              </a:spcAft>
              <a:buSzPts val="1100"/>
              <a:buNone/>
            </a:pPr>
            <a:endParaRPr b="1">
              <a:solidFill>
                <a:schemeClr val="dk1"/>
              </a:solidFill>
            </a:endParaRPr>
          </a:p>
          <a:p>
            <a:pPr marL="0" lvl="0" indent="0" algn="l" rtl="0">
              <a:lnSpc>
                <a:spcPct val="115000"/>
              </a:lnSpc>
              <a:spcBef>
                <a:spcPts val="0"/>
              </a:spcBef>
              <a:spcAft>
                <a:spcPts val="0"/>
              </a:spcAft>
              <a:buSzPts val="1100"/>
              <a:buNone/>
            </a:pPr>
            <a:r>
              <a:rPr lang="en-GB">
                <a:solidFill>
                  <a:schemeClr val="dk1"/>
                </a:solidFill>
              </a:rPr>
              <a:t>You can use this script to explain belonging:</a:t>
            </a:r>
            <a:endParaRPr>
              <a:solidFill>
                <a:schemeClr val="dk1"/>
              </a:solidFill>
            </a:endParaRPr>
          </a:p>
          <a:p>
            <a:pPr marL="0" lvl="0" indent="0" algn="l" rtl="0">
              <a:lnSpc>
                <a:spcPct val="115000"/>
              </a:lnSpc>
              <a:spcBef>
                <a:spcPts val="0"/>
              </a:spcBef>
              <a:spcAft>
                <a:spcPts val="0"/>
              </a:spcAft>
              <a:buSzPts val="1100"/>
              <a:buNone/>
            </a:pPr>
            <a:r>
              <a:rPr lang="en-GB" i="1">
                <a:solidFill>
                  <a:schemeClr val="dk1"/>
                </a:solidFill>
              </a:rPr>
              <a:t>Belonging means feeling like you’re part of something, whether it’s a group of friends, a team, or your community. </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i="1">
                <a:solidFill>
                  <a:schemeClr val="dk1"/>
                </a:solidFill>
              </a:rPr>
              <a:t>Belonging is like when you find a group of friends who invite you to play and laugh with them. It feels warm and happy, like you’re part of a team where everyone is glad you’re there.</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i="1">
                <a:solidFill>
                  <a:schemeClr val="dk1"/>
                </a:solidFill>
              </a:rPr>
              <a:t>Belonging is important because humans are social creatures—we thrive when we connect with others. When we feel like we belong, it makes us happier, healthier, and more confident.</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Ask pupils if this feeling of belonging is how they felt in their memory? Was the moment better because it was shared with others? Would it have been as special if it was experienced alone?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Explain that they’ll explore belonging in more detail later.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solidFill>
                  <a:schemeClr val="dk1"/>
                </a:solidFill>
              </a:rPr>
              <a:t>Time - 1 min 30 secs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Now that pupils have explore the feeling of belonging, ask them </a:t>
            </a:r>
            <a:r>
              <a:rPr lang="en-GB" b="1" dirty="0">
                <a:solidFill>
                  <a:schemeClr val="dk1"/>
                </a:solidFill>
              </a:rPr>
              <a:t>what is loneliness? </a:t>
            </a:r>
            <a:r>
              <a:rPr lang="en-GB" dirty="0">
                <a:solidFill>
                  <a:schemeClr val="dk1"/>
                </a:solidFill>
              </a:rPr>
              <a:t>Use the word cloud for prompts. Highlight how these words are often the opposite of the words associated with belonging.</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GB" dirty="0">
                <a:solidFill>
                  <a:schemeClr val="dk1"/>
                </a:solidFill>
              </a:rPr>
              <a:t>Use this script to explain loneliness to your class: </a:t>
            </a:r>
            <a:endParaRPr dirty="0">
              <a:solidFill>
                <a:schemeClr val="dk1"/>
              </a:solidFill>
            </a:endParaRPr>
          </a:p>
          <a:p>
            <a:pPr marL="0" lvl="0" indent="0" algn="l" rtl="0">
              <a:lnSpc>
                <a:spcPct val="100000"/>
              </a:lnSpc>
              <a:spcBef>
                <a:spcPts val="0"/>
              </a:spcBef>
              <a:spcAft>
                <a:spcPts val="0"/>
              </a:spcAft>
              <a:buSzPts val="1100"/>
              <a:buNone/>
            </a:pPr>
            <a:r>
              <a:rPr lang="en-GB" i="1" dirty="0">
                <a:solidFill>
                  <a:schemeClr val="dk1"/>
                </a:solidFill>
              </a:rPr>
              <a:t>Loneliness is like when you’re playing on the playground, and you look around, but there’s no one to play with or talk to. It can feel quiet and a little sad, like you’re all by yourself even if there are people around.</a:t>
            </a:r>
            <a:endParaRPr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dirty="0">
                <a:solidFill>
                  <a:schemeClr val="dk1"/>
                </a:solidFill>
              </a:rPr>
              <a:t>Loneliness is a normal part of being human. This is because long ago, people lived in groups to stay safe and share food. If someone wandered off or got left out, they might be in danger, like from wild animals. So, their brain would make them feel lonely, like a little alarm saying, 'Hey, you need to go back to your friends!'</a:t>
            </a:r>
            <a:endParaRPr i="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i="1" dirty="0">
                <a:solidFill>
                  <a:schemeClr val="dk1"/>
                </a:solidFill>
              </a:rPr>
              <a:t>Even today, when we don’t have enough people to talk to or play with, that same alarm makes us feel lonely. It’s like our heart saying, 'I need some company!' It’s a reminder to spend time with others who care about us.</a:t>
            </a:r>
            <a:endParaRPr i="1" dirty="0">
              <a:solidFill>
                <a:schemeClr val="dk1"/>
              </a:solidFill>
            </a:endParaRPr>
          </a:p>
          <a:p>
            <a:pPr marL="0" lvl="0" indent="0" algn="l" rtl="0">
              <a:lnSpc>
                <a:spcPct val="115000"/>
              </a:lnSpc>
              <a:spcBef>
                <a:spcPts val="1200"/>
              </a:spcBef>
              <a:spcAft>
                <a:spcPts val="0"/>
              </a:spcAft>
              <a:buSzPts val="1100"/>
              <a:buNone/>
            </a:pPr>
            <a:r>
              <a:rPr lang="en-GB" dirty="0">
                <a:solidFill>
                  <a:schemeClr val="dk1"/>
                </a:solidFill>
              </a:rPr>
              <a:t>Make sure pupils understand that loneliness is a natural feeling that can guide us toward finding connection and friendship.</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dirty="0">
                <a:solidFill>
                  <a:schemeClr val="dk1"/>
                </a:solidFill>
              </a:rPr>
              <a:t>Explain that we’ll explore loneliness in more detail now.</a:t>
            </a:r>
            <a:endParaRPr dirty="0">
              <a:solidFill>
                <a:schemeClr val="dk1"/>
              </a:solidFill>
            </a:endParaRPr>
          </a:p>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solidFill>
                  <a:schemeClr val="dk1"/>
                </a:solidFill>
              </a:rPr>
              <a:t>Time - 7 mins</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Read the </a:t>
            </a:r>
            <a:r>
              <a:rPr lang="en-GB" b="1" dirty="0">
                <a:solidFill>
                  <a:schemeClr val="dk1"/>
                </a:solidFill>
              </a:rPr>
              <a:t>News Detectives article: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Start by exploring the </a:t>
            </a:r>
            <a:r>
              <a:rPr lang="en-GB" b="1" dirty="0">
                <a:solidFill>
                  <a:schemeClr val="dk1"/>
                </a:solidFill>
              </a:rPr>
              <a:t>KEYWORDS</a:t>
            </a:r>
            <a:r>
              <a:rPr lang="en-GB" dirty="0">
                <a:solidFill>
                  <a:schemeClr val="dk1"/>
                </a:solidFill>
              </a:rPr>
              <a:t>, and introduce the </a:t>
            </a:r>
            <a:r>
              <a:rPr lang="en-GB" b="1" dirty="0">
                <a:solidFill>
                  <a:schemeClr val="dk1"/>
                </a:solidFill>
              </a:rPr>
              <a:t>WHAT YOU NEED TO KNOW</a:t>
            </a:r>
            <a:r>
              <a:rPr lang="en-GB" dirty="0">
                <a:solidFill>
                  <a:schemeClr val="dk1"/>
                </a:solidFill>
              </a:rPr>
              <a:t> section.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Read </a:t>
            </a:r>
            <a:r>
              <a:rPr lang="en-GB" b="1" dirty="0">
                <a:solidFill>
                  <a:schemeClr val="dk1"/>
                </a:solidFill>
              </a:rPr>
              <a:t>TODAY’S NEWS STORY</a:t>
            </a:r>
            <a:r>
              <a:rPr lang="en-GB" dirty="0">
                <a:solidFill>
                  <a:schemeClr val="dk1"/>
                </a:solidFill>
              </a:rPr>
              <a:t> independently, or as a class, depending on your </a:t>
            </a:r>
            <a:r>
              <a:rPr lang="en-GB" dirty="0" err="1">
                <a:solidFill>
                  <a:schemeClr val="dk1"/>
                </a:solidFill>
              </a:rPr>
              <a:t>class’</a:t>
            </a:r>
            <a:r>
              <a:rPr lang="en-GB" dirty="0">
                <a:solidFill>
                  <a:schemeClr val="dk1"/>
                </a:solidFill>
              </a:rPr>
              <a:t> reading ability.</a:t>
            </a:r>
          </a:p>
          <a:p>
            <a:pPr marL="457200" lvl="0" indent="-298450" algn="l" rtl="0">
              <a:lnSpc>
                <a:spcPct val="100000"/>
              </a:lnSpc>
              <a:spcBef>
                <a:spcPts val="0"/>
              </a:spcBef>
              <a:spcAft>
                <a:spcPts val="0"/>
              </a:spcAft>
              <a:buClr>
                <a:schemeClr val="dk1"/>
              </a:buClr>
              <a:buSzPts val="1100"/>
              <a:buChar char="●"/>
            </a:pPr>
            <a:endParaRPr lang="en-GB" dirty="0">
              <a:solidFill>
                <a:schemeClr val="dk1"/>
              </a:solidFill>
            </a:endParaRPr>
          </a:p>
          <a:p>
            <a:pPr marL="158750" lvl="0" indent="0" algn="l" rtl="0">
              <a:lnSpc>
                <a:spcPct val="100000"/>
              </a:lnSpc>
              <a:spcBef>
                <a:spcPts val="0"/>
              </a:spcBef>
              <a:spcAft>
                <a:spcPts val="0"/>
              </a:spcAft>
              <a:buClr>
                <a:schemeClr val="dk1"/>
              </a:buClr>
              <a:buSzPts val="1100"/>
              <a:buNone/>
            </a:pPr>
            <a:r>
              <a:rPr lang="en-GB" dirty="0"/>
              <a:t>https://buildthechange.theday.co.uk/resources/influencers-join-battle-against-loneliness/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5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 name="Google Shape;16;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 name="Google Shape;2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
        <p:cNvGrpSpPr/>
        <p:nvPr/>
      </p:nvGrpSpPr>
      <p:grpSpPr>
        <a:xfrm>
          <a:off x="0" y="0"/>
          <a:ext cx="0" cy="0"/>
          <a:chOff x="0" y="0"/>
          <a:chExt cx="0" cy="0"/>
        </a:xfrm>
      </p:grpSpPr>
      <p:sp>
        <p:nvSpPr>
          <p:cNvPr id="28" name="Google Shape;28;p5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9" name="Google Shape;29;p5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0" name="Google Shape;30;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 name="Google Shape;3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4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5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5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10.png"/><Relationship Id="rId9" Type="http://schemas.openxmlformats.org/officeDocument/2006/relationships/hyperlink" Target="https://www.youtube.com/watch?v=nS-mVlBZzQ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hyperlink" Target="https://www.youtube.com/watch?v=4r0TgO6pFC8"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youtube.com/watch?v=nS-mVlBZzQ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19.pn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19.pn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jpe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png"/><Relationship Id="rId7"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8.jpe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73.jpeg"/><Relationship Id="rId5" Type="http://schemas.openxmlformats.org/officeDocument/2006/relationships/image" Target="../media/image10.png"/><Relationship Id="rId10" Type="http://schemas.openxmlformats.org/officeDocument/2006/relationships/image" Target="../media/image72.jpeg"/><Relationship Id="rId4" Type="http://schemas.openxmlformats.org/officeDocument/2006/relationships/image" Target="../media/image9.png"/><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7.pn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80.jpg"/><Relationship Id="rId4" Type="http://schemas.openxmlformats.org/officeDocument/2006/relationships/image" Target="../media/image77.jpg"/><Relationship Id="rId9" Type="http://schemas.openxmlformats.org/officeDocument/2006/relationships/image" Target="../media/image79.jp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hyperlink" Target="http://buildthechange.theday.co.uk/competition" TargetMode="External"/><Relationship Id="rId3" Type="http://schemas.openxmlformats.org/officeDocument/2006/relationships/image" Target="../media/image84.jp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lego.com/en-gb/sustainability/buildthechange/challenges/theday/upload?CMP=EMC-LCE" TargetMode="External"/><Relationship Id="rId7"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D7z8iXqjIkE&amp;t=1s"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buildthechange.theday.co.uk/resources/influencers-join-battle-against-lonelines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GB" b="1">
                <a:solidFill>
                  <a:schemeClr val="lt1"/>
                </a:solidFill>
                <a:latin typeface="Noto Sans JP"/>
                <a:ea typeface="Noto Sans JP"/>
                <a:cs typeface="Noto Sans JP"/>
                <a:sym typeface="Noto Sans JP"/>
              </a:rPr>
              <a:t>Build for Belonging</a:t>
            </a:r>
            <a:endParaRPr b="1">
              <a:solidFill>
                <a:schemeClr val="lt1"/>
              </a:solidFill>
              <a:latin typeface="Noto Sans JP"/>
              <a:ea typeface="Noto Sans JP"/>
              <a:cs typeface="Noto Sans JP"/>
              <a:sym typeface="Noto Sans JP"/>
            </a:endParaRPr>
          </a:p>
        </p:txBody>
      </p:sp>
      <p:sp>
        <p:nvSpPr>
          <p:cNvPr id="53" name="Google Shape;53;p1"/>
          <p:cNvSpPr txBox="1">
            <a:spLocks noGrp="1"/>
          </p:cNvSpPr>
          <p:nvPr>
            <p:ph type="subTitle" idx="1"/>
          </p:nvPr>
        </p:nvSpPr>
        <p:spPr>
          <a:xfrm>
            <a:off x="311700" y="2834125"/>
            <a:ext cx="8520600" cy="1206534"/>
          </a:xfrm>
          <a:prstGeom prst="rect">
            <a:avLst/>
          </a:prstGeom>
          <a:noFill/>
          <a:ln>
            <a:noFill/>
          </a:ln>
        </p:spPr>
        <p:txBody>
          <a:bodyPr spcFirstLastPara="1" wrap="square" lIns="91425" tIns="91425" rIns="91425" bIns="91425" anchor="t" anchorCtr="0">
            <a:normAutofit fontScale="85000" lnSpcReduction="20000"/>
          </a:bodyPr>
          <a:lstStyle/>
          <a:p>
            <a:pPr marL="0" lvl="0" indent="0" algn="ctr" rtl="0">
              <a:lnSpc>
                <a:spcPct val="100000"/>
              </a:lnSpc>
              <a:spcBef>
                <a:spcPts val="0"/>
              </a:spcBef>
              <a:spcAft>
                <a:spcPts val="0"/>
              </a:spcAft>
              <a:buSzPct val="117646"/>
              <a:buNone/>
            </a:pPr>
            <a:r>
              <a:rPr lang="en-GB" b="1">
                <a:solidFill>
                  <a:srgbClr val="FFD500"/>
                </a:solidFill>
              </a:rPr>
              <a:t>BUILD FOR COMMUNITY </a:t>
            </a:r>
            <a:endParaRPr/>
          </a:p>
          <a:p>
            <a:pPr marL="0" lvl="0" indent="0" algn="ctr" rtl="0">
              <a:lnSpc>
                <a:spcPct val="100000"/>
              </a:lnSpc>
              <a:spcBef>
                <a:spcPts val="0"/>
              </a:spcBef>
              <a:spcAft>
                <a:spcPts val="0"/>
              </a:spcAft>
              <a:buSzPct val="117646"/>
              <a:buNone/>
            </a:pPr>
            <a:r>
              <a:rPr lang="en-GB" b="1">
                <a:solidFill>
                  <a:srgbClr val="FFD500"/>
                </a:solidFill>
              </a:rPr>
              <a:t>WORKSHOP</a:t>
            </a:r>
            <a:endParaRPr/>
          </a:p>
          <a:p>
            <a:pPr marL="0" lvl="0" indent="0" algn="ctr" rtl="0">
              <a:lnSpc>
                <a:spcPct val="160000"/>
              </a:lnSpc>
              <a:spcBef>
                <a:spcPts val="0"/>
              </a:spcBef>
              <a:spcAft>
                <a:spcPts val="0"/>
              </a:spcAft>
              <a:buSzPct val="137426"/>
              <a:buNone/>
            </a:pPr>
            <a:r>
              <a:rPr lang="en-GB" sz="2397" b="0" i="0" u="none" strike="noStrike" cap="none">
                <a:solidFill>
                  <a:srgbClr val="FFFFFF"/>
                </a:solidFill>
                <a:latin typeface="Arial"/>
                <a:ea typeface="Arial"/>
                <a:cs typeface="Arial"/>
                <a:sym typeface="Arial"/>
              </a:rPr>
              <a:t>Ages 7-11</a:t>
            </a:r>
            <a:endParaRPr sz="1500">
              <a:solidFill>
                <a:srgbClr val="EFEDED"/>
              </a:solidFill>
              <a:latin typeface="Noto Sans JP"/>
              <a:ea typeface="Noto Sans JP"/>
              <a:cs typeface="Noto Sans JP"/>
              <a:sym typeface="Noto Sans JP"/>
            </a:endParaRPr>
          </a:p>
        </p:txBody>
      </p:sp>
      <p:pic>
        <p:nvPicPr>
          <p:cNvPr id="54" name="Google Shape;54;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1151" y="417150"/>
            <a:ext cx="2841702" cy="1114201"/>
          </a:xfrm>
          <a:prstGeom prst="rect">
            <a:avLst/>
          </a:prstGeom>
          <a:noFill/>
          <a:ln>
            <a:noFill/>
          </a:ln>
        </p:spPr>
      </p:pic>
      <p:pic>
        <p:nvPicPr>
          <p:cNvPr id="55" name="Google Shape;55;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999890" y="3263787"/>
            <a:ext cx="2866560" cy="2088161"/>
          </a:xfrm>
          <a:prstGeom prst="rect">
            <a:avLst/>
          </a:prstGeom>
          <a:noFill/>
          <a:ln>
            <a:noFill/>
          </a:ln>
        </p:spPr>
      </p:pic>
      <p:sp>
        <p:nvSpPr>
          <p:cNvPr id="56" name="Google Shape;56;p1"/>
          <p:cNvSpPr txBox="1"/>
          <p:nvPr/>
        </p:nvSpPr>
        <p:spPr>
          <a:xfrm>
            <a:off x="222050" y="4683550"/>
            <a:ext cx="54570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0" u="none" strike="noStrike" cap="none">
                <a:solidFill>
                  <a:schemeClr val="lt1"/>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sz="700" b="0" i="0" u="none" strike="noStrike" cap="none">
              <a:solidFill>
                <a:schemeClr val="lt1"/>
              </a:solidFill>
              <a:latin typeface="Noto Sans JP"/>
              <a:ea typeface="Noto Sans JP"/>
              <a:cs typeface="Noto Sans JP"/>
              <a:sym typeface="Noto Sans JP"/>
            </a:endParaRPr>
          </a:p>
        </p:txBody>
      </p:sp>
      <p:pic>
        <p:nvPicPr>
          <p:cNvPr id="57" name="Google Shape;57;p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6324" y="95875"/>
            <a:ext cx="3123098" cy="1756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1704757" y="257375"/>
            <a:ext cx="6621000" cy="80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320" b="1">
                <a:solidFill>
                  <a:srgbClr val="9D2E8C"/>
                </a:solidFill>
                <a:latin typeface="Noto Sans JP"/>
                <a:ea typeface="Noto Sans JP"/>
                <a:cs typeface="Noto Sans JP"/>
                <a:sym typeface="Noto Sans JP"/>
              </a:rPr>
              <a:t>Solutions to loneliness</a:t>
            </a:r>
            <a:endParaRPr sz="3320" b="1">
              <a:solidFill>
                <a:srgbClr val="9D2E8C"/>
              </a:solidFill>
              <a:latin typeface="Noto Sans JP"/>
              <a:ea typeface="Noto Sans JP"/>
              <a:cs typeface="Noto Sans JP"/>
              <a:sym typeface="Noto Sans JP"/>
            </a:endParaRPr>
          </a:p>
        </p:txBody>
      </p:sp>
      <p:pic>
        <p:nvPicPr>
          <p:cNvPr id="157" name="Google Shape;157;p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295775"/>
            <a:ext cx="2264825" cy="2183425"/>
          </a:xfrm>
          <a:prstGeom prst="rect">
            <a:avLst/>
          </a:prstGeom>
          <a:noFill/>
          <a:ln>
            <a:noFill/>
          </a:ln>
        </p:spPr>
      </p:pic>
      <p:sp>
        <p:nvSpPr>
          <p:cNvPr id="158" name="Google Shape;158;p9"/>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9"/>
          <p:cNvSpPr/>
          <p:nvPr/>
        </p:nvSpPr>
        <p:spPr>
          <a:xfrm>
            <a:off x="5330900" y="447920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61" name="Google Shape;161;p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62" name="Google Shape;162;p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63" name="Google Shape;163;p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94900" y="0"/>
            <a:ext cx="2049100" cy="1982151"/>
          </a:xfrm>
          <a:prstGeom prst="rect">
            <a:avLst/>
          </a:prstGeom>
          <a:noFill/>
          <a:ln>
            <a:noFill/>
          </a:ln>
        </p:spPr>
      </p:pic>
      <p:pic>
        <p:nvPicPr>
          <p:cNvPr id="164" name="Google Shape;164;p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693575" y="2979625"/>
            <a:ext cx="3315502" cy="1864999"/>
          </a:xfrm>
          <a:prstGeom prst="rect">
            <a:avLst/>
          </a:prstGeom>
          <a:noFill/>
          <a:ln>
            <a:noFill/>
          </a:ln>
        </p:spPr>
      </p:pic>
      <p:pic>
        <p:nvPicPr>
          <p:cNvPr id="165" name="Google Shape;165;p9" descr="Talking loneliness in Downing Street">
            <a:hlinkClick r:id="rId9"/>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936197" y="1196559"/>
            <a:ext cx="4927263" cy="2783904"/>
          </a:xfrm>
          <a:prstGeom prst="rect">
            <a:avLst/>
          </a:prstGeom>
          <a:noFill/>
          <a:ln>
            <a:noFill/>
          </a:ln>
        </p:spPr>
      </p:pic>
      <p:sp>
        <p:nvSpPr>
          <p:cNvPr id="166" name="Google Shape;166;p9">
            <a:hlinkClick r:id="rId9"/>
          </p:cNvPr>
          <p:cNvSpPr/>
          <p:nvPr/>
        </p:nvSpPr>
        <p:spPr>
          <a:xfrm>
            <a:off x="3998725" y="2030925"/>
            <a:ext cx="802200" cy="802200"/>
          </a:xfrm>
          <a:prstGeom prst="ellipse">
            <a:avLst/>
          </a:prstGeom>
          <a:solidFill>
            <a:schemeClr val="lt1"/>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 name="Google Shape;167;p9"/>
          <p:cNvSpPr/>
          <p:nvPr/>
        </p:nvSpPr>
        <p:spPr>
          <a:xfrm rot="5400000">
            <a:off x="4245225" y="2241075"/>
            <a:ext cx="441600" cy="3819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9"/>
          <p:cNvSpPr txBox="1"/>
          <p:nvPr/>
        </p:nvSpPr>
        <p:spPr>
          <a:xfrm>
            <a:off x="1905000" y="3980475"/>
            <a:ext cx="49584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GB" sz="850" b="0" i="1" u="none" strike="noStrike" cap="none">
                <a:solidFill>
                  <a:srgbClr val="444746"/>
                </a:solidFill>
                <a:highlight>
                  <a:srgbClr val="FFFFFF"/>
                </a:highlight>
                <a:latin typeface="Noto Sans JP"/>
                <a:ea typeface="Noto Sans JP"/>
                <a:cs typeface="Noto Sans JP"/>
                <a:sym typeface="Noto Sans JP"/>
              </a:rPr>
              <a:t>Talking Loneliness in Downing Street' video from 10 Downing Street's Youtube channel</a:t>
            </a:r>
            <a:endParaRPr sz="1600" b="0" i="1" u="none" strike="noStrike" cap="none">
              <a:solidFill>
                <a:schemeClr val="dk2"/>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0"/>
          <p:cNvSpPr txBox="1">
            <a:spLocks noGrp="1"/>
          </p:cNvSpPr>
          <p:nvPr>
            <p:ph type="title"/>
          </p:nvPr>
        </p:nvSpPr>
        <p:spPr>
          <a:xfrm>
            <a:off x="397200" y="274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What did we learn?</a:t>
            </a:r>
            <a:endParaRPr sz="3120" b="1">
              <a:solidFill>
                <a:srgbClr val="2760AA"/>
              </a:solidFill>
              <a:latin typeface="Noto Sans JP"/>
              <a:ea typeface="Noto Sans JP"/>
              <a:cs typeface="Noto Sans JP"/>
              <a:sym typeface="Noto Sans JP"/>
            </a:endParaRPr>
          </a:p>
        </p:txBody>
      </p:sp>
      <p:pic>
        <p:nvPicPr>
          <p:cNvPr id="174" name="Google Shape;174;p10"/>
          <p:cNvPicPr preferRelativeResize="0"/>
          <p:nvPr/>
        </p:nvPicPr>
        <p:blipFill rotWithShape="1">
          <a:blip r:embed="rId3">
            <a:alphaModFix/>
          </a:blip>
          <a:srcRect/>
          <a:stretch/>
        </p:blipFill>
        <p:spPr>
          <a:xfrm>
            <a:off x="468196" y="1017725"/>
            <a:ext cx="8207608" cy="3228201"/>
          </a:xfrm>
          <a:prstGeom prst="rect">
            <a:avLst/>
          </a:prstGeom>
          <a:noFill/>
          <a:ln>
            <a:noFill/>
          </a:ln>
        </p:spPr>
      </p:pic>
      <p:sp>
        <p:nvSpPr>
          <p:cNvPr id="175" name="Google Shape;175;p10"/>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0"/>
          <p:cNvSpPr/>
          <p:nvPr/>
        </p:nvSpPr>
        <p:spPr>
          <a:xfrm>
            <a:off x="533090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 name="Google Shape;177;p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78" name="Google Shape;178;p1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79" name="Google Shape;179;p1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180" name="Google Shape;180;p10"/>
          <p:cNvSpPr/>
          <p:nvPr/>
        </p:nvSpPr>
        <p:spPr>
          <a:xfrm>
            <a:off x="11967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0"/>
          <p:cNvSpPr/>
          <p:nvPr/>
        </p:nvSpPr>
        <p:spPr>
          <a:xfrm>
            <a:off x="67883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0"/>
          <p:cNvSpPr/>
          <p:nvPr/>
        </p:nvSpPr>
        <p:spPr>
          <a:xfrm>
            <a:off x="4034400" y="14590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0"/>
          <p:cNvSpPr/>
          <p:nvPr/>
        </p:nvSpPr>
        <p:spPr>
          <a:xfrm>
            <a:off x="11717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0"/>
          <p:cNvSpPr/>
          <p:nvPr/>
        </p:nvSpPr>
        <p:spPr>
          <a:xfrm>
            <a:off x="67633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0"/>
          <p:cNvSpPr/>
          <p:nvPr/>
        </p:nvSpPr>
        <p:spPr>
          <a:xfrm>
            <a:off x="4009375" y="30453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0"/>
          <p:cNvSpPr txBox="1">
            <a:spLocks noGrp="1"/>
          </p:cNvSpPr>
          <p:nvPr>
            <p:ph type="title"/>
          </p:nvPr>
        </p:nvSpPr>
        <p:spPr>
          <a:xfrm>
            <a:off x="635950" y="1221275"/>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What </a:t>
            </a:r>
            <a:endParaRPr sz="3120" b="1">
              <a:solidFill>
                <a:srgbClr val="217C3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2220">
                <a:solidFill>
                  <a:srgbClr val="217C3C"/>
                </a:solidFill>
                <a:latin typeface="Noto Sans JP"/>
                <a:ea typeface="Noto Sans JP"/>
                <a:cs typeface="Noto Sans JP"/>
                <a:sym typeface="Noto Sans JP"/>
              </a:rPr>
              <a:t>is loneliness?</a:t>
            </a:r>
            <a:endParaRPr sz="2220">
              <a:solidFill>
                <a:srgbClr val="217C3C"/>
              </a:solidFill>
              <a:latin typeface="Noto Sans JP"/>
              <a:ea typeface="Noto Sans JP"/>
              <a:cs typeface="Noto Sans JP"/>
              <a:sym typeface="Noto Sans JP"/>
            </a:endParaRPr>
          </a:p>
        </p:txBody>
      </p:sp>
      <p:sp>
        <p:nvSpPr>
          <p:cNvPr id="187" name="Google Shape;187;p10"/>
          <p:cNvSpPr txBox="1">
            <a:spLocks noGrp="1"/>
          </p:cNvSpPr>
          <p:nvPr>
            <p:ph type="title"/>
          </p:nvPr>
        </p:nvSpPr>
        <p:spPr>
          <a:xfrm>
            <a:off x="3333750" y="1221275"/>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Why </a:t>
            </a:r>
            <a:endParaRPr sz="3120" b="1">
              <a:solidFill>
                <a:srgbClr val="2760AA"/>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720">
                <a:solidFill>
                  <a:srgbClr val="2760AA"/>
                </a:solidFill>
                <a:latin typeface="Noto Sans JP"/>
                <a:ea typeface="Noto Sans JP"/>
                <a:cs typeface="Noto Sans JP"/>
                <a:sym typeface="Noto Sans JP"/>
              </a:rPr>
              <a:t>do people feel lonely?</a:t>
            </a:r>
            <a:endParaRPr sz="1720">
              <a:solidFill>
                <a:srgbClr val="2760AA"/>
              </a:solidFill>
              <a:latin typeface="Noto Sans JP"/>
              <a:ea typeface="Noto Sans JP"/>
              <a:cs typeface="Noto Sans JP"/>
              <a:sym typeface="Noto Sans JP"/>
            </a:endParaRPr>
          </a:p>
        </p:txBody>
      </p:sp>
      <p:sp>
        <p:nvSpPr>
          <p:cNvPr id="188" name="Google Shape;188;p10"/>
          <p:cNvSpPr txBox="1">
            <a:spLocks noGrp="1"/>
          </p:cNvSpPr>
          <p:nvPr>
            <p:ph type="title"/>
          </p:nvPr>
        </p:nvSpPr>
        <p:spPr>
          <a:xfrm>
            <a:off x="6338750" y="1221275"/>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Who </a:t>
            </a:r>
            <a:endParaRPr sz="3120" b="1">
              <a:solidFill>
                <a:srgbClr val="217C3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2220">
                <a:solidFill>
                  <a:srgbClr val="217C3C"/>
                </a:solidFill>
                <a:latin typeface="Noto Sans JP"/>
                <a:ea typeface="Noto Sans JP"/>
                <a:cs typeface="Noto Sans JP"/>
                <a:sym typeface="Noto Sans JP"/>
              </a:rPr>
              <a:t>feels lonely?</a:t>
            </a:r>
            <a:endParaRPr sz="2220">
              <a:solidFill>
                <a:srgbClr val="217C3C"/>
              </a:solidFill>
              <a:latin typeface="Noto Sans JP"/>
              <a:ea typeface="Noto Sans JP"/>
              <a:cs typeface="Noto Sans JP"/>
              <a:sym typeface="Noto Sans JP"/>
            </a:endParaRPr>
          </a:p>
        </p:txBody>
      </p:sp>
      <p:sp>
        <p:nvSpPr>
          <p:cNvPr id="189" name="Google Shape;189;p10"/>
          <p:cNvSpPr txBox="1">
            <a:spLocks noGrp="1"/>
          </p:cNvSpPr>
          <p:nvPr>
            <p:ph type="title"/>
          </p:nvPr>
        </p:nvSpPr>
        <p:spPr>
          <a:xfrm>
            <a:off x="333375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A4C919"/>
                </a:solidFill>
                <a:latin typeface="Noto Sans JP"/>
                <a:ea typeface="Noto Sans JP"/>
                <a:cs typeface="Noto Sans JP"/>
                <a:sym typeface="Noto Sans JP"/>
              </a:rPr>
              <a:t>How </a:t>
            </a:r>
            <a:endParaRPr sz="3120" b="1">
              <a:solidFill>
                <a:srgbClr val="A4C919"/>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720">
                <a:solidFill>
                  <a:srgbClr val="A4C919"/>
                </a:solidFill>
                <a:latin typeface="Noto Sans JP"/>
                <a:ea typeface="Noto Sans JP"/>
                <a:cs typeface="Noto Sans JP"/>
                <a:sym typeface="Noto Sans JP"/>
              </a:rPr>
              <a:t>can we overcome loneliness?</a:t>
            </a:r>
            <a:endParaRPr sz="1720">
              <a:solidFill>
                <a:srgbClr val="A4C919"/>
              </a:solidFill>
              <a:latin typeface="Noto Sans JP"/>
              <a:ea typeface="Noto Sans JP"/>
              <a:cs typeface="Noto Sans JP"/>
              <a:sym typeface="Noto Sans JP"/>
            </a:endParaRPr>
          </a:p>
        </p:txBody>
      </p:sp>
      <p:sp>
        <p:nvSpPr>
          <p:cNvPr id="190" name="Google Shape;190;p10"/>
          <p:cNvSpPr txBox="1">
            <a:spLocks noGrp="1"/>
          </p:cNvSpPr>
          <p:nvPr>
            <p:ph type="title"/>
          </p:nvPr>
        </p:nvSpPr>
        <p:spPr>
          <a:xfrm>
            <a:off x="62036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434343"/>
                </a:solidFill>
                <a:latin typeface="Noto Sans JP"/>
                <a:ea typeface="Noto Sans JP"/>
                <a:cs typeface="Noto Sans JP"/>
                <a:sym typeface="Noto Sans JP"/>
              </a:rPr>
              <a:t>Where </a:t>
            </a:r>
            <a:endParaRPr sz="3120" b="1">
              <a:solidFill>
                <a:srgbClr val="434343"/>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420">
                <a:solidFill>
                  <a:srgbClr val="434343"/>
                </a:solidFill>
                <a:latin typeface="Noto Sans JP"/>
                <a:ea typeface="Noto Sans JP"/>
                <a:cs typeface="Noto Sans JP"/>
                <a:sym typeface="Noto Sans JP"/>
              </a:rPr>
              <a:t>can we find help if we’re struggling with loneliness?</a:t>
            </a:r>
            <a:endParaRPr sz="1420">
              <a:solidFill>
                <a:srgbClr val="434343"/>
              </a:solidFill>
              <a:latin typeface="Noto Sans JP"/>
              <a:ea typeface="Noto Sans JP"/>
              <a:cs typeface="Noto Sans JP"/>
              <a:sym typeface="Noto Sans JP"/>
            </a:endParaRPr>
          </a:p>
        </p:txBody>
      </p:sp>
      <p:sp>
        <p:nvSpPr>
          <p:cNvPr id="191" name="Google Shape;191;p10"/>
          <p:cNvSpPr txBox="1">
            <a:spLocks noGrp="1"/>
          </p:cNvSpPr>
          <p:nvPr>
            <p:ph type="title"/>
          </p:nvPr>
        </p:nvSpPr>
        <p:spPr>
          <a:xfrm>
            <a:off x="5381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When </a:t>
            </a:r>
            <a:endParaRPr sz="3120" b="1">
              <a:solidFill>
                <a:srgbClr val="9D2E8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720">
                <a:solidFill>
                  <a:srgbClr val="9D2E8C"/>
                </a:solidFill>
                <a:latin typeface="Noto Sans JP"/>
                <a:ea typeface="Noto Sans JP"/>
                <a:cs typeface="Noto Sans JP"/>
                <a:sym typeface="Noto Sans JP"/>
              </a:rPr>
              <a:t>are we likely to feel lonely?</a:t>
            </a:r>
            <a:endParaRPr sz="1720">
              <a:solidFill>
                <a:srgbClr val="9D2E8C"/>
              </a:solidFill>
              <a:latin typeface="Noto Sans JP"/>
              <a:ea typeface="Noto Sans JP"/>
              <a:cs typeface="Noto Sans JP"/>
              <a:sym typeface="Noto Sans JP"/>
            </a:endParaRPr>
          </a:p>
        </p:txBody>
      </p:sp>
      <p:pic>
        <p:nvPicPr>
          <p:cNvPr id="192" name="Google Shape;192;p1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951119">
            <a:off x="7914199" y="-318301"/>
            <a:ext cx="1379998" cy="1593151"/>
          </a:xfrm>
          <a:prstGeom prst="rect">
            <a:avLst/>
          </a:prstGeom>
          <a:noFill/>
          <a:ln>
            <a:noFill/>
          </a:ln>
        </p:spPr>
      </p:pic>
      <p:pic>
        <p:nvPicPr>
          <p:cNvPr id="193" name="Google Shape;193;p1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542422">
            <a:off x="4638075" y="-704319"/>
            <a:ext cx="3644226" cy="129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3">
            <a:alphaModFix/>
          </a:blip>
          <a:srcRect/>
          <a:stretch/>
        </p:blipFill>
        <p:spPr>
          <a:xfrm>
            <a:off x="1500187" y="-62675"/>
            <a:ext cx="7809288" cy="5206200"/>
          </a:xfrm>
          <a:prstGeom prst="rect">
            <a:avLst/>
          </a:prstGeom>
          <a:noFill/>
          <a:ln>
            <a:noFill/>
          </a:ln>
        </p:spPr>
      </p:pic>
      <p:sp>
        <p:nvSpPr>
          <p:cNvPr id="199" name="Google Shape;199;p11"/>
          <p:cNvSpPr/>
          <p:nvPr/>
        </p:nvSpPr>
        <p:spPr>
          <a:xfrm>
            <a:off x="-5147225" y="-62675"/>
            <a:ext cx="10351500" cy="5206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1"/>
          <p:cNvSpPr txBox="1"/>
          <p:nvPr/>
        </p:nvSpPr>
        <p:spPr>
          <a:xfrm>
            <a:off x="810100" y="1282925"/>
            <a:ext cx="3582300" cy="249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GB" sz="3100" b="1" i="0" u="none" strike="noStrike" cap="none">
                <a:solidFill>
                  <a:srgbClr val="FFD400"/>
                </a:solidFill>
                <a:latin typeface="Noto Sans JP"/>
                <a:ea typeface="Noto Sans JP"/>
                <a:cs typeface="Noto Sans JP"/>
                <a:sym typeface="Noto Sans JP"/>
              </a:rPr>
              <a:t>Investigation of The Day</a:t>
            </a:r>
            <a:endParaRPr sz="3100" b="1" i="0" u="none" strike="noStrike" cap="none">
              <a:solidFill>
                <a:srgbClr val="FFD4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EFEDE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EFEDED"/>
                </a:solidFill>
                <a:latin typeface="Noto Sans JP"/>
                <a:ea typeface="Noto Sans JP"/>
                <a:cs typeface="Noto Sans JP"/>
                <a:sym typeface="Noto Sans JP"/>
              </a:rPr>
              <a:t>Why is belonging so important for people </a:t>
            </a:r>
            <a:br>
              <a:rPr lang="en-GB" sz="2200" b="0" i="0" u="none" strike="noStrike" cap="none">
                <a:solidFill>
                  <a:srgbClr val="EFEDED"/>
                </a:solidFill>
                <a:latin typeface="Noto Sans JP"/>
                <a:ea typeface="Noto Sans JP"/>
                <a:cs typeface="Noto Sans JP"/>
                <a:sym typeface="Noto Sans JP"/>
              </a:rPr>
            </a:br>
            <a:r>
              <a:rPr lang="en-GB" sz="2200" b="0" i="0" u="none" strike="noStrike" cap="none">
                <a:solidFill>
                  <a:srgbClr val="EFEDED"/>
                </a:solidFill>
                <a:latin typeface="Noto Sans JP"/>
                <a:ea typeface="Noto Sans JP"/>
                <a:cs typeface="Noto Sans JP"/>
                <a:sym typeface="Noto Sans JP"/>
              </a:rPr>
              <a:t>and our planet?</a:t>
            </a:r>
            <a:endParaRPr sz="2200" b="0" i="0" u="none" strike="noStrike" cap="none">
              <a:solidFill>
                <a:srgbClr val="EFEDED"/>
              </a:solidFill>
              <a:latin typeface="Noto Sans JP"/>
              <a:ea typeface="Noto Sans JP"/>
              <a:cs typeface="Noto Sans JP"/>
              <a:sym typeface="Noto Sans JP"/>
            </a:endParaRPr>
          </a:p>
        </p:txBody>
      </p:sp>
      <p:pic>
        <p:nvPicPr>
          <p:cNvPr id="201" name="Google Shape;201;p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02" name="Google Shape;202;p1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03" name="Google Shape;203;p11"/>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p1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05" name="Google Shape;205;p1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257311">
            <a:off x="3696491" y="2035375"/>
            <a:ext cx="1751026" cy="259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2"/>
          <p:cNvPicPr preferRelativeResize="0"/>
          <p:nvPr/>
        </p:nvPicPr>
        <p:blipFill rotWithShape="1">
          <a:blip r:embed="rId3">
            <a:alphaModFix/>
          </a:blip>
          <a:srcRect/>
          <a:stretch/>
        </p:blipFill>
        <p:spPr>
          <a:xfrm>
            <a:off x="4859300" y="14550"/>
            <a:ext cx="4464650" cy="4464650"/>
          </a:xfrm>
          <a:prstGeom prst="rect">
            <a:avLst/>
          </a:prstGeom>
          <a:noFill/>
          <a:ln>
            <a:noFill/>
          </a:ln>
        </p:spPr>
      </p:pic>
      <p:sp>
        <p:nvSpPr>
          <p:cNvPr id="211" name="Google Shape;211;p12"/>
          <p:cNvSpPr/>
          <p:nvPr/>
        </p:nvSpPr>
        <p:spPr>
          <a:xfrm>
            <a:off x="-44666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2"/>
          <p:cNvSpPr txBox="1">
            <a:spLocks noGrp="1"/>
          </p:cNvSpPr>
          <p:nvPr>
            <p:ph type="title"/>
          </p:nvPr>
        </p:nvSpPr>
        <p:spPr>
          <a:xfrm>
            <a:off x="521975"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The Planet </a:t>
            </a:r>
            <a:br>
              <a:rPr lang="en-GB" sz="3120" b="1">
                <a:solidFill>
                  <a:schemeClr val="lt1"/>
                </a:solidFill>
                <a:latin typeface="Noto Sans JP"/>
                <a:ea typeface="Noto Sans JP"/>
                <a:cs typeface="Noto Sans JP"/>
                <a:sym typeface="Noto Sans JP"/>
              </a:rPr>
            </a:br>
            <a:r>
              <a:rPr lang="en-GB" sz="3120" b="1">
                <a:solidFill>
                  <a:schemeClr val="lt1"/>
                </a:solidFill>
                <a:latin typeface="Noto Sans JP"/>
                <a:ea typeface="Noto Sans JP"/>
                <a:cs typeface="Noto Sans JP"/>
                <a:sym typeface="Noto Sans JP"/>
              </a:rPr>
              <a:t>People Podcast</a:t>
            </a:r>
            <a:endParaRPr sz="3120" b="1">
              <a:solidFill>
                <a:schemeClr val="lt1"/>
              </a:solidFill>
              <a:latin typeface="Noto Sans JP"/>
              <a:ea typeface="Noto Sans JP"/>
              <a:cs typeface="Noto Sans JP"/>
              <a:sym typeface="Noto Sans JP"/>
            </a:endParaRPr>
          </a:p>
        </p:txBody>
      </p:sp>
      <p:sp>
        <p:nvSpPr>
          <p:cNvPr id="213" name="Google Shape;213;p12"/>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2"/>
          <p:cNvSpPr/>
          <p:nvPr/>
        </p:nvSpPr>
        <p:spPr>
          <a:xfrm>
            <a:off x="462845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 name="Google Shape;215;p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16" name="Google Shape;216;p1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17" name="Google Shape;217;p1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18" name="Google Shape;218;p12"/>
          <p:cNvSpPr txBox="1">
            <a:spLocks noGrp="1"/>
          </p:cNvSpPr>
          <p:nvPr>
            <p:ph type="body" idx="1"/>
          </p:nvPr>
        </p:nvSpPr>
        <p:spPr>
          <a:xfrm>
            <a:off x="311699" y="2167847"/>
            <a:ext cx="4059471" cy="3010028"/>
          </a:xfrm>
          <a:prstGeom prst="rect">
            <a:avLst/>
          </a:prstGeom>
          <a:noFill/>
          <a:ln>
            <a:noFill/>
          </a:ln>
        </p:spPr>
        <p:txBody>
          <a:bodyPr spcFirstLastPara="1" wrap="square" lIns="91425" tIns="91425" rIns="91425" bIns="91425" anchor="t" anchorCtr="0">
            <a:normAutofit/>
          </a:bodyPr>
          <a:lstStyle/>
          <a:p>
            <a:pPr marL="166370" marR="0" lvl="0" indent="0" algn="l" rtl="0">
              <a:lnSpc>
                <a:spcPct val="115000"/>
              </a:lnSpc>
              <a:spcBef>
                <a:spcPts val="0"/>
              </a:spcBef>
              <a:spcAft>
                <a:spcPts val="0"/>
              </a:spcAft>
              <a:buClr>
                <a:srgbClr val="FFFFFF"/>
              </a:buClr>
              <a:buSzPts val="1400"/>
              <a:buNone/>
            </a:pPr>
            <a:r>
              <a:rPr lang="en-GB" sz="1400" b="0" i="0" u="none" strike="noStrike" cap="none">
                <a:solidFill>
                  <a:srgbClr val="FFFFFF"/>
                </a:solidFill>
                <a:latin typeface="Noto Sans JP"/>
                <a:ea typeface="Noto Sans JP"/>
                <a:cs typeface="Noto Sans JP"/>
                <a:sym typeface="Noto Sans JP"/>
              </a:rPr>
              <a:t>Meet Andrea Wigfield, a leading researcher on loneliness and social isolation at Sheffield Hallam University!</a:t>
            </a:r>
            <a:endParaRPr/>
          </a:p>
          <a:p>
            <a:pPr marL="166370" marR="0" lvl="0" indent="0" algn="l" rtl="0">
              <a:lnSpc>
                <a:spcPct val="115000"/>
              </a:lnSpc>
              <a:spcBef>
                <a:spcPts val="0"/>
              </a:spcBef>
              <a:spcAft>
                <a:spcPts val="0"/>
              </a:spcAft>
              <a:buClr>
                <a:srgbClr val="FFFFFF"/>
              </a:buClr>
              <a:buSzPts val="1400"/>
              <a:buNone/>
            </a:pPr>
            <a:endParaRPr sz="1400">
              <a:solidFill>
                <a:srgbClr val="FFFFFF"/>
              </a:solidFill>
              <a:latin typeface="Noto Sans JP"/>
              <a:ea typeface="Noto Sans JP"/>
              <a:cs typeface="Noto Sans JP"/>
              <a:sym typeface="Noto Sans JP"/>
            </a:endParaRPr>
          </a:p>
          <a:p>
            <a:pPr marL="166370" marR="0" lvl="0" indent="0" algn="l" rtl="0">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her on the </a:t>
            </a:r>
            <a:r>
              <a:rPr lang="en-GB" sz="1400" b="1">
                <a:solidFill>
                  <a:srgbClr val="FFFFFF"/>
                </a:solidFill>
                <a:latin typeface="Noto Sans JP"/>
                <a:ea typeface="Noto Sans JP"/>
                <a:cs typeface="Noto Sans JP"/>
                <a:sym typeface="Noto Sans JP"/>
              </a:rPr>
              <a:t>Build for Community</a:t>
            </a:r>
            <a:r>
              <a:rPr lang="en-GB" sz="1400">
                <a:solidFill>
                  <a:srgbClr val="FFFFFF"/>
                </a:solidFill>
                <a:latin typeface="Noto Sans JP"/>
                <a:ea typeface="Noto Sans JP"/>
                <a:cs typeface="Noto Sans JP"/>
                <a:sym typeface="Noto Sans JP"/>
              </a:rPr>
              <a:t> podcast episode, up next!</a:t>
            </a:r>
            <a:endParaRPr>
              <a:solidFill>
                <a:schemeClr val="lt1"/>
              </a:solidFill>
              <a:latin typeface="Noto Sans JP"/>
              <a:ea typeface="Noto Sans JP"/>
              <a:cs typeface="Noto Sans JP"/>
              <a:sym typeface="Noto Sans JP"/>
            </a:endParaRPr>
          </a:p>
        </p:txBody>
      </p:sp>
      <p:pic>
        <p:nvPicPr>
          <p:cNvPr id="219" name="Google Shape;219;p12" title="diverse-minifigs-with-megaphones-01-RGB-transparent-50%.png"/>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3140900" y="2888501"/>
            <a:ext cx="5138401" cy="2890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53"/>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a:t>
            </a:r>
            <a:endParaRPr sz="3466" b="1">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1730"/>
              <a:buFont typeface="Arial"/>
              <a:buNone/>
            </a:pPr>
            <a:r>
              <a:rPr lang="en-GB" sz="3466" b="1">
                <a:latin typeface="Noto Sans JP"/>
                <a:ea typeface="Noto Sans JP"/>
                <a:cs typeface="Noto Sans JP"/>
                <a:sym typeface="Noto Sans JP"/>
              </a:rPr>
              <a:t>Part 1</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27" name="Google Shape;227;p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28" name="Google Shape;228;p5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29" name="Google Shape;229;p53"/>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5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31" name="Google Shape;231;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14</a:t>
            </a:fld>
            <a:endParaRPr/>
          </a:p>
        </p:txBody>
      </p:sp>
      <p:pic>
        <p:nvPicPr>
          <p:cNvPr id="232" name="Google Shape;232;p5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080101" y="910500"/>
            <a:ext cx="3656551" cy="3663325"/>
          </a:xfrm>
          <a:prstGeom prst="rect">
            <a:avLst/>
          </a:prstGeom>
          <a:noFill/>
          <a:ln>
            <a:noFill/>
          </a:ln>
        </p:spPr>
      </p:pic>
      <p:pic>
        <p:nvPicPr>
          <p:cNvPr id="5" name="Picture 4">
            <a:hlinkClick r:id="rId7"/>
            <a:extLst>
              <a:ext uri="{FF2B5EF4-FFF2-40B4-BE49-F238E27FC236}">
                <a16:creationId xmlns:a16="http://schemas.microsoft.com/office/drawing/2014/main" id="{935C3132-1089-7FA4-E5AC-C21DD3D706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7348" y="1689723"/>
            <a:ext cx="5255288" cy="2765077"/>
          </a:xfrm>
          <a:prstGeom prst="rect">
            <a:avLst/>
          </a:prstGeom>
        </p:spPr>
      </p:pic>
      <p:sp>
        <p:nvSpPr>
          <p:cNvPr id="6" name="Google Shape;166;p9">
            <a:hlinkClick r:id="rId9"/>
            <a:extLst>
              <a:ext uri="{FF2B5EF4-FFF2-40B4-BE49-F238E27FC236}">
                <a16:creationId xmlns:a16="http://schemas.microsoft.com/office/drawing/2014/main" id="{A4D431DA-47A7-DF21-57CB-5F8FEBA2BC03}"/>
              </a:ext>
            </a:extLst>
          </p:cNvPr>
          <p:cNvSpPr/>
          <p:nvPr/>
        </p:nvSpPr>
        <p:spPr>
          <a:xfrm>
            <a:off x="2682391" y="2571750"/>
            <a:ext cx="802200" cy="802200"/>
          </a:xfrm>
          <a:prstGeom prst="ellipse">
            <a:avLst/>
          </a:prstGeom>
          <a:solidFill>
            <a:schemeClr val="lt1"/>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67;p9">
            <a:extLst>
              <a:ext uri="{FF2B5EF4-FFF2-40B4-BE49-F238E27FC236}">
                <a16:creationId xmlns:a16="http://schemas.microsoft.com/office/drawing/2014/main" id="{F4EA8FA6-0B1C-F1F2-014E-18B9351D8E6A}"/>
              </a:ext>
            </a:extLst>
          </p:cNvPr>
          <p:cNvSpPr/>
          <p:nvPr/>
        </p:nvSpPr>
        <p:spPr>
          <a:xfrm rot="5400000">
            <a:off x="2928891" y="2781900"/>
            <a:ext cx="441600" cy="3819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4"/>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54"/>
          <p:cNvSpPr txBox="1">
            <a:spLocks noGrp="1"/>
          </p:cNvSpPr>
          <p:nvPr>
            <p:ph type="title"/>
          </p:nvPr>
        </p:nvSpPr>
        <p:spPr>
          <a:xfrm>
            <a:off x="311700" y="939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lang="en-GB" sz="3120" b="1">
                <a:latin typeface="Noto Sans JP"/>
                <a:ea typeface="Noto Sans JP"/>
                <a:cs typeface="Noto Sans JP"/>
                <a:sym typeface="Noto Sans JP"/>
              </a:rPr>
            </a:br>
            <a:r>
              <a:rPr lang="en-GB" sz="3420" b="1">
                <a:solidFill>
                  <a:schemeClr val="lt1"/>
                </a:solidFill>
                <a:latin typeface="Noto Sans JP"/>
                <a:ea typeface="Noto Sans JP"/>
                <a:cs typeface="Noto Sans JP"/>
                <a:sym typeface="Noto Sans JP"/>
              </a:rPr>
              <a:t>Mini Design Challenge</a:t>
            </a:r>
            <a:endParaRPr sz="3420" b="1">
              <a:solidFill>
                <a:schemeClr val="lt1"/>
              </a:solidFill>
              <a:latin typeface="Noto Sans JP"/>
              <a:ea typeface="Noto Sans JP"/>
              <a:cs typeface="Noto Sans JP"/>
              <a:sym typeface="Noto Sans JP"/>
            </a:endParaRPr>
          </a:p>
        </p:txBody>
      </p:sp>
      <p:sp>
        <p:nvSpPr>
          <p:cNvPr id="239" name="Google Shape;239;p54"/>
          <p:cNvSpPr txBox="1">
            <a:spLocks noGrp="1"/>
          </p:cNvSpPr>
          <p:nvPr>
            <p:ph type="body" idx="1"/>
          </p:nvPr>
        </p:nvSpPr>
        <p:spPr>
          <a:xfrm>
            <a:off x="1567550" y="1989425"/>
            <a:ext cx="53901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GB" sz="2100">
                <a:solidFill>
                  <a:schemeClr val="lt1"/>
                </a:solidFill>
                <a:latin typeface="Noto Sans JP"/>
                <a:ea typeface="Noto Sans JP"/>
                <a:cs typeface="Noto Sans JP"/>
                <a:sym typeface="Noto Sans JP"/>
              </a:rPr>
              <a:t>Create an object or place that </a:t>
            </a:r>
            <a:br>
              <a:rPr lang="en-GB" sz="2100">
                <a:solidFill>
                  <a:schemeClr val="lt1"/>
                </a:solidFill>
                <a:latin typeface="Noto Sans JP"/>
                <a:ea typeface="Noto Sans JP"/>
                <a:cs typeface="Noto Sans JP"/>
                <a:sym typeface="Noto Sans JP"/>
              </a:rPr>
            </a:br>
            <a:r>
              <a:rPr lang="en-GB" sz="2100">
                <a:solidFill>
                  <a:schemeClr val="lt1"/>
                </a:solidFill>
                <a:latin typeface="Noto Sans JP"/>
                <a:ea typeface="Noto Sans JP"/>
                <a:cs typeface="Noto Sans JP"/>
                <a:sym typeface="Noto Sans JP"/>
              </a:rPr>
              <a:t>brings people together. </a:t>
            </a:r>
            <a:br>
              <a:rPr lang="en-GB" sz="2100">
                <a:solidFill>
                  <a:schemeClr val="lt1"/>
                </a:solidFill>
                <a:latin typeface="Noto Sans JP"/>
                <a:ea typeface="Noto Sans JP"/>
                <a:cs typeface="Noto Sans JP"/>
                <a:sym typeface="Noto Sans JP"/>
              </a:rPr>
            </a:br>
            <a:r>
              <a:rPr lang="en-GB" sz="2100" b="1">
                <a:solidFill>
                  <a:schemeClr val="lt1"/>
                </a:solidFill>
                <a:latin typeface="Noto Sans JP"/>
                <a:ea typeface="Noto Sans JP"/>
                <a:cs typeface="Noto Sans JP"/>
                <a:sym typeface="Noto Sans JP"/>
              </a:rPr>
              <a:t>What did you make?</a:t>
            </a:r>
            <a:endParaRPr/>
          </a:p>
          <a:p>
            <a:pPr marL="0" lvl="0" indent="0" algn="l" rtl="0">
              <a:lnSpc>
                <a:spcPct val="115000"/>
              </a:lnSpc>
              <a:spcBef>
                <a:spcPts val="1200"/>
              </a:spcBef>
              <a:spcAft>
                <a:spcPts val="0"/>
              </a:spcAft>
              <a:buSzPts val="1800"/>
              <a:buNone/>
            </a:pPr>
            <a:endParaRPr sz="2100">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240" name="Google Shape;240;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884080">
            <a:off x="-156075" y="665915"/>
            <a:ext cx="2028700" cy="1521525"/>
          </a:xfrm>
          <a:prstGeom prst="rect">
            <a:avLst/>
          </a:prstGeom>
          <a:noFill/>
          <a:ln w="19050" cap="flat" cmpd="sng">
            <a:solidFill>
              <a:schemeClr val="lt1"/>
            </a:solidFill>
            <a:prstDash val="solid"/>
            <a:round/>
            <a:headEnd type="none" w="sm" len="sm"/>
            <a:tailEnd type="none" w="sm" len="sm"/>
          </a:ln>
        </p:spPr>
      </p:pic>
      <p:pic>
        <p:nvPicPr>
          <p:cNvPr id="241" name="Google Shape;241;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21562" y="333994"/>
            <a:ext cx="1201966" cy="471275"/>
          </a:xfrm>
          <a:prstGeom prst="rect">
            <a:avLst/>
          </a:prstGeom>
          <a:noFill/>
          <a:ln>
            <a:noFill/>
          </a:ln>
        </p:spPr>
      </p:pic>
      <p:pic>
        <p:nvPicPr>
          <p:cNvPr id="242" name="Google Shape;242;p5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43" name="Google Shape;243;p54"/>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5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45" name="Google Shape;245;p5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721905">
            <a:off x="7105151" y="635756"/>
            <a:ext cx="1579625" cy="1581844"/>
          </a:xfrm>
          <a:prstGeom prst="rect">
            <a:avLst/>
          </a:prstGeom>
          <a:noFill/>
          <a:ln w="19050" cap="flat" cmpd="sng">
            <a:solidFill>
              <a:schemeClr val="lt1"/>
            </a:solidFill>
            <a:prstDash val="solid"/>
            <a:round/>
            <a:headEnd type="none" w="sm" len="sm"/>
            <a:tailEnd type="none" w="sm" len="sm"/>
          </a:ln>
        </p:spPr>
      </p:pic>
      <p:pic>
        <p:nvPicPr>
          <p:cNvPr id="246" name="Google Shape;246;p5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47410">
            <a:off x="7197900" y="2073449"/>
            <a:ext cx="1394111" cy="1520303"/>
          </a:xfrm>
          <a:prstGeom prst="rect">
            <a:avLst/>
          </a:prstGeom>
          <a:noFill/>
          <a:ln w="19050" cap="flat" cmpd="sng">
            <a:solidFill>
              <a:schemeClr val="lt1"/>
            </a:solidFill>
            <a:prstDash val="solid"/>
            <a:round/>
            <a:headEnd type="none" w="sm" len="sm"/>
            <a:tailEnd type="none" w="sm" len="sm"/>
          </a:ln>
        </p:spPr>
      </p:pic>
      <p:sp>
        <p:nvSpPr>
          <p:cNvPr id="247" name="Google Shape;24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pic>
        <p:nvPicPr>
          <p:cNvPr id="248" name="Google Shape;248;p5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77783" y="3257006"/>
            <a:ext cx="4903596" cy="4879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5"/>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55"/>
          <p:cNvSpPr txBox="1">
            <a:spLocks noGrp="1"/>
          </p:cNvSpPr>
          <p:nvPr>
            <p:ph type="title"/>
          </p:nvPr>
        </p:nvSpPr>
        <p:spPr>
          <a:xfrm>
            <a:off x="416625" y="2991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6396"/>
              <a:buFont typeface="Arial"/>
              <a:buNone/>
            </a:pPr>
            <a:r>
              <a:rPr lang="en-GB" sz="3021" b="1">
                <a:latin typeface="Noto Sans JP"/>
                <a:ea typeface="Noto Sans JP"/>
                <a:cs typeface="Noto Sans JP"/>
                <a:sym typeface="Noto Sans JP"/>
              </a:rPr>
              <a:t>The Planet People Podcast Part 2</a:t>
            </a:r>
            <a:endParaRPr sz="3021"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55" name="Google Shape;255;p5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56" name="Google Shape;256;p5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57" name="Google Shape;257;p55"/>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5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59" name="Google Shape;25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
        <p:nvSpPr>
          <p:cNvPr id="260" name="Google Shape;260;p55"/>
          <p:cNvSpPr txBox="1">
            <a:spLocks noGrp="1"/>
          </p:cNvSpPr>
          <p:nvPr>
            <p:ph type="body" idx="1"/>
          </p:nvPr>
        </p:nvSpPr>
        <p:spPr>
          <a:xfrm>
            <a:off x="311700" y="33736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i="1">
                <a:solidFill>
                  <a:srgbClr val="FF0000"/>
                </a:solidFill>
              </a:rPr>
              <a:t>. </a:t>
            </a:r>
            <a:endParaRPr i="1">
              <a:solidFill>
                <a:srgbClr val="FF0000"/>
              </a:solidFill>
            </a:endParaRPr>
          </a:p>
        </p:txBody>
      </p:sp>
      <p:pic>
        <p:nvPicPr>
          <p:cNvPr id="261" name="Google Shape;261;p55" title="BtC all ages energizer_large.mp4">
            <a:hlinkClick r:id="rId6"/>
          </p:cNvPr>
          <p:cNvPicPr preferRelativeResize="0"/>
          <p:nvPr/>
        </p:nvPicPr>
        <p:blipFill rotWithShape="1">
          <a:blip r:embed="rId7">
            <a:alphaModFix/>
          </a:blip>
          <a:srcRect/>
          <a:stretch/>
        </p:blipFill>
        <p:spPr>
          <a:xfrm>
            <a:off x="534550" y="946850"/>
            <a:ext cx="6073600" cy="3416400"/>
          </a:xfrm>
          <a:prstGeom prst="rect">
            <a:avLst/>
          </a:prstGeom>
          <a:noFill/>
          <a:ln>
            <a:noFill/>
          </a:ln>
        </p:spPr>
      </p:pic>
      <p:pic>
        <p:nvPicPr>
          <p:cNvPr id="262" name="Google Shape;262;p55" title="Screenshot 2025-03-14 at 14.34.36.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4550" y="946850"/>
            <a:ext cx="6073600" cy="3834553"/>
          </a:xfrm>
          <a:prstGeom prst="rect">
            <a:avLst/>
          </a:prstGeom>
          <a:noFill/>
          <a:ln>
            <a:noFill/>
          </a:ln>
        </p:spPr>
      </p:pic>
      <p:sp>
        <p:nvSpPr>
          <p:cNvPr id="263" name="Google Shape;263;p55"/>
          <p:cNvSpPr/>
          <p:nvPr/>
        </p:nvSpPr>
        <p:spPr>
          <a:xfrm>
            <a:off x="3143919" y="23822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4" name="Google Shape;264;p55"/>
          <p:cNvSpPr/>
          <p:nvPr/>
        </p:nvSpPr>
        <p:spPr>
          <a:xfrm rot="5400000">
            <a:off x="3382721" y="26169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6"/>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6"/>
          <p:cNvSpPr txBox="1">
            <a:spLocks noGrp="1"/>
          </p:cNvSpPr>
          <p:nvPr>
            <p:ph type="title"/>
          </p:nvPr>
        </p:nvSpPr>
        <p:spPr>
          <a:xfrm>
            <a:off x="623400" y="1950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lang="en-GB" sz="4020" b="1">
                <a:latin typeface="Noto Sans JP"/>
                <a:ea typeface="Noto Sans JP"/>
                <a:cs typeface="Noto Sans JP"/>
                <a:sym typeface="Noto Sans JP"/>
              </a:rPr>
            </a:br>
            <a:r>
              <a:rPr lang="en-GB" sz="4320" b="1">
                <a:solidFill>
                  <a:schemeClr val="lt1"/>
                </a:solidFill>
                <a:latin typeface="Noto Sans JP"/>
                <a:ea typeface="Noto Sans JP"/>
                <a:cs typeface="Noto Sans JP"/>
                <a:sym typeface="Noto Sans JP"/>
              </a:rPr>
              <a:t>What have </a:t>
            </a:r>
            <a:endParaRPr sz="4320" b="1">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4320" b="1">
                <a:solidFill>
                  <a:schemeClr val="lt1"/>
                </a:solidFill>
                <a:latin typeface="Noto Sans JP"/>
                <a:ea typeface="Noto Sans JP"/>
                <a:cs typeface="Noto Sans JP"/>
                <a:sym typeface="Noto Sans JP"/>
              </a:rPr>
              <a:t>we learned?</a:t>
            </a:r>
            <a:endParaRPr sz="4320" b="1">
              <a:solidFill>
                <a:schemeClr val="lt1"/>
              </a:solidFill>
              <a:latin typeface="Noto Sans JP"/>
              <a:ea typeface="Noto Sans JP"/>
              <a:cs typeface="Noto Sans JP"/>
              <a:sym typeface="Noto Sans JP"/>
            </a:endParaRPr>
          </a:p>
        </p:txBody>
      </p:sp>
      <p:pic>
        <p:nvPicPr>
          <p:cNvPr id="271" name="Google Shape;271;p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54900" y="0"/>
            <a:ext cx="8357228" cy="4700949"/>
          </a:xfrm>
          <a:prstGeom prst="rect">
            <a:avLst/>
          </a:prstGeom>
          <a:noFill/>
          <a:ln>
            <a:noFill/>
          </a:ln>
        </p:spPr>
      </p:pic>
      <p:pic>
        <p:nvPicPr>
          <p:cNvPr id="272" name="Google Shape;272;p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73" name="Google Shape;273;p56"/>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 name="Google Shape;274;p5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75" name="Google Shape;275;p5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1601" y="764351"/>
            <a:ext cx="2264750" cy="887975"/>
          </a:xfrm>
          <a:prstGeom prst="rect">
            <a:avLst/>
          </a:prstGeom>
          <a:noFill/>
          <a:ln>
            <a:noFill/>
          </a:ln>
        </p:spPr>
      </p:pic>
      <p:pic>
        <p:nvPicPr>
          <p:cNvPr id="276" name="Google Shape;276;p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77" name="Google Shape;277;p56"/>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5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279" name="Google Shape;279;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7"/>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 Part 3</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86" name="Google Shape;286;p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87" name="Google Shape;287;p5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88" name="Google Shape;288;p5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5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90" name="Google Shape;290;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pic>
        <p:nvPicPr>
          <p:cNvPr id="291" name="Google Shape;291;p57" title="BtC all ages energizer_large.mp4">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51150" y="1127325"/>
            <a:ext cx="4993926" cy="2809080"/>
          </a:xfrm>
          <a:prstGeom prst="rect">
            <a:avLst/>
          </a:prstGeom>
          <a:noFill/>
          <a:ln>
            <a:noFill/>
          </a:ln>
        </p:spPr>
      </p:pic>
      <p:pic>
        <p:nvPicPr>
          <p:cNvPr id="292" name="Google Shape;292;p57" title="Screenshot 2025-03-14 at 15.36.08.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51150" y="1127325"/>
            <a:ext cx="4993925" cy="3152899"/>
          </a:xfrm>
          <a:prstGeom prst="rect">
            <a:avLst/>
          </a:prstGeom>
          <a:noFill/>
          <a:ln>
            <a:noFill/>
          </a:ln>
        </p:spPr>
      </p:pic>
      <p:sp>
        <p:nvSpPr>
          <p:cNvPr id="293" name="Google Shape;293;p57"/>
          <p:cNvSpPr/>
          <p:nvPr/>
        </p:nvSpPr>
        <p:spPr>
          <a:xfrm>
            <a:off x="2472144" y="21279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4" name="Google Shape;294;p57"/>
          <p:cNvSpPr/>
          <p:nvPr/>
        </p:nvSpPr>
        <p:spPr>
          <a:xfrm rot="5400000">
            <a:off x="2710946" y="23626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5" name="Google Shape;295;p57" title="BtC-DPfP_Minifigure_Teen_03_Mia_v1_RGB_transparent.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039426" y="1088576"/>
            <a:ext cx="5476973" cy="308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8"/>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302" name="Google Shape;302;p18"/>
          <p:cNvSpPr txBox="1">
            <a:spLocks noGrp="1"/>
          </p:cNvSpPr>
          <p:nvPr>
            <p:ph type="body" idx="1"/>
          </p:nvPr>
        </p:nvSpPr>
        <p:spPr>
          <a:xfrm>
            <a:off x="531925" y="1842125"/>
            <a:ext cx="49041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2100" b="1">
                <a:solidFill>
                  <a:srgbClr val="EFEDED"/>
                </a:solidFill>
                <a:latin typeface="Noto Sans JP"/>
                <a:ea typeface="Noto Sans JP"/>
                <a:cs typeface="Noto Sans JP"/>
                <a:sym typeface="Noto Sans JP"/>
              </a:rPr>
              <a:t>Create something that tackles loneliness and helps local people feel connected</a:t>
            </a:r>
            <a:r>
              <a:rPr lang="en-GB" sz="2100">
                <a:solidFill>
                  <a:srgbClr val="EFEDED"/>
                </a:solidFill>
                <a:latin typeface="Noto Sans JP"/>
                <a:ea typeface="Noto Sans JP"/>
                <a:cs typeface="Noto Sans JP"/>
                <a:sym typeface="Noto Sans JP"/>
              </a:rPr>
              <a:t>.</a:t>
            </a:r>
            <a:endParaRPr sz="2100">
              <a:solidFill>
                <a:srgbClr val="EFEDED"/>
              </a:solidFill>
              <a:latin typeface="Noto Sans JP"/>
              <a:ea typeface="Noto Sans JP"/>
              <a:cs typeface="Noto Sans JP"/>
              <a:sym typeface="Noto Sans JP"/>
            </a:endParaRPr>
          </a:p>
        </p:txBody>
      </p:sp>
      <p:pic>
        <p:nvPicPr>
          <p:cNvPr id="303" name="Google Shape;303;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pic>
        <p:nvPicPr>
          <p:cNvPr id="304" name="Google Shape;304;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05" name="Google Shape;305;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06" name="Google Shape;306;p1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1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08" name="Google Shape;308;p18" title="BtC-DPfP_Party-Music-w-Minifigs_RGB_transparent.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946175" y="1454981"/>
            <a:ext cx="5251099" cy="29537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9"/>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solidFill>
                  <a:srgbClr val="FFD400"/>
                </a:solidFill>
                <a:latin typeface="Noto Sans JP"/>
                <a:ea typeface="Noto Sans JP"/>
                <a:cs typeface="Noto Sans JP"/>
                <a:sym typeface="Noto Sans JP"/>
              </a:rPr>
              <a:t>Contents</a:t>
            </a:r>
            <a:endParaRPr b="1">
              <a:solidFill>
                <a:srgbClr val="FFD400"/>
              </a:solidFill>
              <a:latin typeface="Noto Sans JP"/>
              <a:ea typeface="Noto Sans JP"/>
              <a:cs typeface="Noto Sans JP"/>
              <a:sym typeface="Noto Sans JP"/>
            </a:endParaRPr>
          </a:p>
        </p:txBody>
      </p:sp>
      <p:sp>
        <p:nvSpPr>
          <p:cNvPr id="64" name="Google Shape;64;p39"/>
          <p:cNvSpPr txBox="1">
            <a:spLocks noGrp="1"/>
          </p:cNvSpPr>
          <p:nvPr>
            <p:ph type="body" idx="1"/>
          </p:nvPr>
        </p:nvSpPr>
        <p:spPr>
          <a:xfrm>
            <a:off x="311699" y="1152475"/>
            <a:ext cx="5069597" cy="4025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dirty="0">
                <a:solidFill>
                  <a:srgbClr val="FFFFFF"/>
                </a:solidFill>
                <a:latin typeface="Noto Sans JP"/>
                <a:ea typeface="Noto Sans JP"/>
                <a:cs typeface="Noto Sans JP"/>
                <a:sym typeface="Noto Sans JP"/>
              </a:rPr>
              <a:t>Workshop 1 Immerse – Slides 3-20</a:t>
            </a:r>
            <a:endParaRPr dirty="0"/>
          </a:p>
          <a:p>
            <a:pPr marL="457200" marR="0" lvl="0" indent="-295875" algn="l" rtl="0">
              <a:lnSpc>
                <a:spcPct val="115000"/>
              </a:lnSpc>
              <a:spcBef>
                <a:spcPts val="1200"/>
              </a:spcBef>
              <a:spcAft>
                <a:spcPts val="0"/>
              </a:spcAft>
              <a:buClr>
                <a:srgbClr val="FFFFFF"/>
              </a:buClr>
              <a:buSzPts val="1514"/>
              <a:buFont typeface="Noto Sans JP"/>
              <a:buChar char="-"/>
            </a:pPr>
            <a:r>
              <a:rPr lang="en-GB" sz="1400" b="0" i="0" u="none" strike="noStrike" cap="none" dirty="0">
                <a:solidFill>
                  <a:srgbClr val="FFFFFF"/>
                </a:solidFill>
                <a:latin typeface="Noto Sans JP"/>
                <a:ea typeface="Noto Sans JP"/>
                <a:cs typeface="Noto Sans JP"/>
                <a:sym typeface="Noto Sans JP"/>
              </a:rPr>
              <a:t>News Detectives Article – Slides 9-11</a:t>
            </a:r>
            <a:endParaRPr dirty="0"/>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dirty="0">
                <a:solidFill>
                  <a:srgbClr val="FFFFFF"/>
                </a:solidFill>
                <a:latin typeface="Noto Sans JP"/>
                <a:ea typeface="Noto Sans JP"/>
                <a:cs typeface="Noto Sans JP"/>
                <a:sym typeface="Noto Sans JP"/>
              </a:rPr>
              <a:t>Planet People Podcast – Slides 13-18</a:t>
            </a:r>
            <a:endParaRPr dirty="0"/>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dirty="0">
                <a:solidFill>
                  <a:srgbClr val="FFFFFF"/>
                </a:solidFill>
                <a:latin typeface="Noto Sans JP"/>
                <a:ea typeface="Noto Sans JP"/>
                <a:cs typeface="Noto Sans JP"/>
                <a:sym typeface="Noto Sans JP"/>
              </a:rPr>
              <a:t>Build for Belonging Design Brief – Slide 19</a:t>
            </a:r>
            <a:endParaRPr dirty="0"/>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dirty="0">
                <a:solidFill>
                  <a:srgbClr val="FFFFFF"/>
                </a:solidFill>
                <a:latin typeface="Noto Sans JP"/>
                <a:ea typeface="Noto Sans JP"/>
                <a:cs typeface="Noto Sans JP"/>
                <a:sym typeface="Noto Sans JP"/>
              </a:rPr>
              <a:t>Take Action! </a:t>
            </a:r>
            <a:r>
              <a:rPr lang="en-GB" b="1" dirty="0">
                <a:solidFill>
                  <a:srgbClr val="FFFFFF"/>
                </a:solidFill>
                <a:latin typeface="Noto Sans JP"/>
                <a:ea typeface="Noto Sans JP"/>
                <a:cs typeface="Noto Sans JP"/>
                <a:sym typeface="Noto Sans JP"/>
              </a:rPr>
              <a:t>Optional</a:t>
            </a:r>
            <a:r>
              <a:rPr lang="en-GB" sz="1400" b="1" i="0" u="none" strike="noStrike" cap="none" dirty="0">
                <a:solidFill>
                  <a:srgbClr val="FFFFFF"/>
                </a:solidFill>
                <a:latin typeface="Noto Sans JP"/>
                <a:ea typeface="Noto Sans JP"/>
                <a:cs typeface="Noto Sans JP"/>
                <a:sym typeface="Noto Sans JP"/>
              </a:rPr>
              <a:t> Extension – Slides 21-24</a:t>
            </a:r>
            <a:endParaRPr dirty="0"/>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dirty="0">
                <a:solidFill>
                  <a:srgbClr val="FFFFFF"/>
                </a:solidFill>
                <a:latin typeface="Noto Sans JP"/>
                <a:ea typeface="Noto Sans JP"/>
                <a:cs typeface="Noto Sans JP"/>
                <a:sym typeface="Noto Sans JP"/>
              </a:rPr>
              <a:t>Workshop 2 Create  &amp; Share – Slide 25-35</a:t>
            </a:r>
            <a:endParaRPr dirty="0"/>
          </a:p>
          <a:p>
            <a:pPr marL="457200" marR="0" lvl="0" indent="-295875" algn="l" rtl="0">
              <a:lnSpc>
                <a:spcPct val="115000"/>
              </a:lnSpc>
              <a:spcBef>
                <a:spcPts val="1200"/>
              </a:spcBef>
              <a:spcAft>
                <a:spcPts val="0"/>
              </a:spcAft>
              <a:buClr>
                <a:srgbClr val="FFFFFF"/>
              </a:buClr>
              <a:buSzPts val="1513"/>
              <a:buFont typeface="Noto Sans JP"/>
              <a:buChar char="-"/>
            </a:pPr>
            <a:r>
              <a:rPr lang="en-GB" sz="1400" b="0" i="0" u="none" strike="noStrike" cap="none" dirty="0">
                <a:solidFill>
                  <a:srgbClr val="FFFFFF"/>
                </a:solidFill>
                <a:latin typeface="Noto Sans JP"/>
                <a:ea typeface="Noto Sans JP"/>
                <a:cs typeface="Noto Sans JP"/>
                <a:sym typeface="Noto Sans JP"/>
              </a:rPr>
              <a:t>Design brief – Slide 30 - 31</a:t>
            </a:r>
            <a:endParaRPr dirty="0"/>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dirty="0">
                <a:solidFill>
                  <a:srgbClr val="FFFFFF"/>
                </a:solidFill>
                <a:latin typeface="Noto Sans JP"/>
                <a:ea typeface="Noto Sans JP"/>
                <a:cs typeface="Noto Sans JP"/>
                <a:sym typeface="Noto Sans JP"/>
              </a:rPr>
              <a:t>Challenge checklist – Slide 32</a:t>
            </a:r>
            <a:endParaRPr dirty="0"/>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dirty="0">
                <a:solidFill>
                  <a:srgbClr val="FFFFFF"/>
                </a:solidFill>
                <a:latin typeface="Noto Sans JP"/>
                <a:ea typeface="Noto Sans JP"/>
                <a:cs typeface="Noto Sans JP"/>
                <a:sym typeface="Noto Sans JP"/>
              </a:rPr>
              <a:t>Competition Information – Slide 34</a:t>
            </a:r>
            <a:endParaRPr dirty="0"/>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dirty="0">
                <a:solidFill>
                  <a:srgbClr val="FFFFFF"/>
                </a:solidFill>
                <a:latin typeface="Noto Sans JP"/>
                <a:ea typeface="Noto Sans JP"/>
                <a:cs typeface="Noto Sans JP"/>
                <a:sym typeface="Noto Sans JP"/>
              </a:rPr>
              <a:t>Appendix – Slides 37-38</a:t>
            </a:r>
            <a:endParaRPr dirty="0"/>
          </a:p>
          <a:p>
            <a:pPr marL="457200" marR="0" lvl="0" indent="-290830" algn="l" rtl="0">
              <a:lnSpc>
                <a:spcPct val="115000"/>
              </a:lnSpc>
              <a:spcBef>
                <a:spcPts val="0"/>
              </a:spcBef>
              <a:spcAft>
                <a:spcPts val="0"/>
              </a:spcAft>
              <a:buClr>
                <a:srgbClr val="FFFFFF"/>
              </a:buClr>
              <a:buSzPts val="1400"/>
              <a:buFont typeface="Noto Sans JP"/>
              <a:buChar char="-"/>
            </a:pPr>
            <a:r>
              <a:rPr lang="en-GB" sz="1400" b="0" i="0" u="none" strike="noStrike" cap="none" dirty="0">
                <a:solidFill>
                  <a:srgbClr val="FFFFFF"/>
                </a:solidFill>
                <a:latin typeface="Noto Sans JP"/>
                <a:ea typeface="Noto Sans JP"/>
                <a:cs typeface="Noto Sans JP"/>
                <a:sym typeface="Noto Sans JP"/>
              </a:rPr>
              <a:t>Team roles – Slide 38</a:t>
            </a:r>
            <a:endParaRPr b="1" dirty="0">
              <a:solidFill>
                <a:schemeClr val="lt1"/>
              </a:solidFill>
              <a:latin typeface="Noto Sans JP"/>
              <a:ea typeface="Noto Sans JP"/>
              <a:cs typeface="Noto Sans JP"/>
              <a:sym typeface="Noto Sans JP"/>
            </a:endParaRPr>
          </a:p>
        </p:txBody>
      </p:sp>
      <p:sp>
        <p:nvSpPr>
          <p:cNvPr id="65" name="Google Shape;6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pic>
        <p:nvPicPr>
          <p:cNvPr id="66" name="Google Shape;66;p39"/>
          <p:cNvPicPr preferRelativeResize="0"/>
          <p:nvPr/>
        </p:nvPicPr>
        <p:blipFill rotWithShape="1">
          <a:blip r:embed="rId3">
            <a:alphaModFix/>
          </a:blip>
          <a:srcRect/>
          <a:stretch/>
        </p:blipFill>
        <p:spPr>
          <a:xfrm>
            <a:off x="4937975" y="-397275"/>
            <a:ext cx="51434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latin typeface="Noto Sans JP"/>
                <a:ea typeface="Noto Sans JP"/>
                <a:cs typeface="Noto Sans JP"/>
                <a:sym typeface="Noto Sans JP"/>
              </a:rPr>
              <a:t>Reflection</a:t>
            </a:r>
            <a:endParaRPr sz="3120" b="1">
              <a:latin typeface="Noto Sans JP"/>
              <a:ea typeface="Noto Sans JP"/>
              <a:cs typeface="Noto Sans JP"/>
              <a:sym typeface="Noto Sans JP"/>
            </a:endParaRPr>
          </a:p>
        </p:txBody>
      </p:sp>
      <p:sp>
        <p:nvSpPr>
          <p:cNvPr id="314" name="Google Shape;314;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600">
                <a:latin typeface="Noto Sans JP"/>
                <a:ea typeface="Noto Sans JP"/>
                <a:cs typeface="Noto Sans JP"/>
                <a:sym typeface="Noto Sans JP"/>
              </a:rPr>
              <a:t>What inspired you?</a:t>
            </a:r>
            <a:endParaRPr/>
          </a:p>
          <a:p>
            <a:pPr marL="0" lvl="0" indent="0" algn="l" rtl="0">
              <a:lnSpc>
                <a:spcPct val="115000"/>
              </a:lnSpc>
              <a:spcBef>
                <a:spcPts val="1200"/>
              </a:spcBef>
              <a:spcAft>
                <a:spcPts val="0"/>
              </a:spcAft>
              <a:buSzPts val="1800"/>
              <a:buNone/>
            </a:pPr>
            <a:r>
              <a:rPr lang="en-GB" sz="1600">
                <a:latin typeface="Noto Sans JP"/>
                <a:ea typeface="Noto Sans JP"/>
                <a:cs typeface="Noto Sans JP"/>
                <a:sym typeface="Noto Sans JP"/>
              </a:rPr>
              <a:t>What intrigued you?</a:t>
            </a:r>
            <a:endParaRPr/>
          </a:p>
          <a:p>
            <a:pPr marL="457200" lvl="0" indent="-228600" algn="l" rtl="0">
              <a:lnSpc>
                <a:spcPct val="115000"/>
              </a:lnSpc>
              <a:spcBef>
                <a:spcPts val="0"/>
              </a:spcBef>
              <a:spcAft>
                <a:spcPts val="0"/>
              </a:spcAft>
              <a:buSzPts val="1500"/>
              <a:buFont typeface="Noto Sans JP"/>
              <a:buNone/>
            </a:pPr>
            <a:endParaRPr sz="1500">
              <a:latin typeface="Noto Sans JP"/>
              <a:ea typeface="Noto Sans JP"/>
              <a:cs typeface="Noto Sans JP"/>
              <a:sym typeface="Noto Sans JP"/>
            </a:endParaRPr>
          </a:p>
          <a:p>
            <a:pPr marL="457200" lvl="0" indent="0" algn="l" rtl="0">
              <a:lnSpc>
                <a:spcPct val="115000"/>
              </a:lnSpc>
              <a:spcBef>
                <a:spcPts val="1200"/>
              </a:spcBef>
              <a:spcAft>
                <a:spcPts val="1200"/>
              </a:spcAft>
              <a:buSzPts val="1800"/>
              <a:buNone/>
            </a:pPr>
            <a:endParaRPr/>
          </a:p>
        </p:txBody>
      </p:sp>
      <p:sp>
        <p:nvSpPr>
          <p:cNvPr id="315" name="Google Shape;315;p58"/>
          <p:cNvSpPr/>
          <p:nvPr/>
        </p:nvSpPr>
        <p:spPr>
          <a:xfrm>
            <a:off x="5542150" y="0"/>
            <a:ext cx="66996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17" name="Google Shape;317;p5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18" name="Google Shape;318;p5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5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20" name="Google Shape;320;p5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634186">
            <a:off x="5206716" y="1067700"/>
            <a:ext cx="1751025" cy="2591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0"/>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0"/>
          <p:cNvSpPr txBox="1">
            <a:spLocks noGrp="1"/>
          </p:cNvSpPr>
          <p:nvPr>
            <p:ph type="ctrTitle"/>
          </p:nvPr>
        </p:nvSpPr>
        <p:spPr>
          <a:xfrm>
            <a:off x="1377000" y="3437475"/>
            <a:ext cx="8520600" cy="6936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65079"/>
              <a:buNone/>
            </a:pPr>
            <a:r>
              <a:rPr lang="en-GB" sz="3500" dirty="0">
                <a:solidFill>
                  <a:srgbClr val="EFEDED"/>
                </a:solidFill>
                <a:latin typeface="Noto Sans JP"/>
                <a:ea typeface="Noto Sans JP"/>
                <a:cs typeface="Noto Sans JP"/>
                <a:sym typeface="Noto Sans JP"/>
              </a:rPr>
              <a:t>Optional Extension</a:t>
            </a:r>
            <a:endParaRPr sz="1611" dirty="0">
              <a:solidFill>
                <a:srgbClr val="EFEDED"/>
              </a:solidFill>
              <a:latin typeface="Noto Sans JP"/>
              <a:ea typeface="Noto Sans JP"/>
              <a:cs typeface="Noto Sans JP"/>
              <a:sym typeface="Noto Sans JP"/>
            </a:endParaRPr>
          </a:p>
        </p:txBody>
      </p:sp>
      <p:sp>
        <p:nvSpPr>
          <p:cNvPr id="327" name="Google Shape;327;p20"/>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dirty="0">
                <a:solidFill>
                  <a:srgbClr val="FFD400"/>
                </a:solidFill>
                <a:latin typeface="Noto Sans JP"/>
                <a:ea typeface="Noto Sans JP"/>
                <a:cs typeface="Noto Sans JP"/>
                <a:sym typeface="Noto Sans JP"/>
              </a:rPr>
              <a:t>Take Action!</a:t>
            </a:r>
            <a:endParaRPr sz="5800" b="1" dirty="0">
              <a:solidFill>
                <a:srgbClr val="FFD400"/>
              </a:solidFill>
              <a:latin typeface="Noto Sans JP"/>
              <a:ea typeface="Noto Sans JP"/>
              <a:cs typeface="Noto Sans JP"/>
              <a:sym typeface="Noto Sans JP"/>
            </a:endParaRPr>
          </a:p>
        </p:txBody>
      </p:sp>
      <p:pic>
        <p:nvPicPr>
          <p:cNvPr id="328" name="Google Shape;328;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29" name="Google Shape;329;p2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30" name="Google Shape;330;p20"/>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1" name="Google Shape;331;p2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32" name="Google Shape;332;p2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99851" y="105825"/>
            <a:ext cx="3044150" cy="4132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1" title="wordcloud (1).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936450" y="0"/>
            <a:ext cx="6491026" cy="5290775"/>
          </a:xfrm>
          <a:prstGeom prst="rect">
            <a:avLst/>
          </a:prstGeom>
          <a:noFill/>
          <a:ln>
            <a:noFill/>
          </a:ln>
        </p:spPr>
      </p:pic>
      <p:sp>
        <p:nvSpPr>
          <p:cNvPr id="338" name="Google Shape;338;p21"/>
          <p:cNvSpPr/>
          <p:nvPr/>
        </p:nvSpPr>
        <p:spPr>
          <a:xfrm>
            <a:off x="-6292150" y="-62675"/>
            <a:ext cx="10351500" cy="5206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1"/>
          <p:cNvSpPr/>
          <p:nvPr/>
        </p:nvSpPr>
        <p:spPr>
          <a:xfrm>
            <a:off x="6960575" y="4255575"/>
            <a:ext cx="2076000" cy="8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4426" y="763900"/>
            <a:ext cx="1573750" cy="617049"/>
          </a:xfrm>
          <a:prstGeom prst="rect">
            <a:avLst/>
          </a:prstGeom>
          <a:noFill/>
          <a:ln>
            <a:noFill/>
          </a:ln>
        </p:spPr>
      </p:pic>
      <p:pic>
        <p:nvPicPr>
          <p:cNvPr id="341" name="Google Shape;341;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42" name="Google Shape;342;p21"/>
          <p:cNvSpPr/>
          <p:nvPr/>
        </p:nvSpPr>
        <p:spPr>
          <a:xfrm>
            <a:off x="70335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3" name="Google Shape;343;p2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33488" y="4363250"/>
            <a:ext cx="1084278" cy="471276"/>
          </a:xfrm>
          <a:prstGeom prst="rect">
            <a:avLst/>
          </a:prstGeom>
          <a:noFill/>
          <a:ln w="9525" cap="flat" cmpd="sng">
            <a:solidFill>
              <a:srgbClr val="FFFFFF"/>
            </a:solidFill>
            <a:prstDash val="solid"/>
            <a:round/>
            <a:headEnd type="none" w="sm" len="sm"/>
            <a:tailEnd type="none" w="sm" len="sm"/>
          </a:ln>
        </p:spPr>
      </p:pic>
      <p:pic>
        <p:nvPicPr>
          <p:cNvPr id="344" name="Google Shape;344;p2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738292">
            <a:off x="-297375" y="2962650"/>
            <a:ext cx="3212601" cy="3003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2" title="110881-OO19WP-519.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91168">
            <a:off x="4092207" y="1148008"/>
            <a:ext cx="4233639" cy="4233639"/>
          </a:xfrm>
          <a:prstGeom prst="rect">
            <a:avLst/>
          </a:prstGeom>
          <a:noFill/>
          <a:ln>
            <a:noFill/>
          </a:ln>
        </p:spPr>
      </p:pic>
      <p:sp>
        <p:nvSpPr>
          <p:cNvPr id="350" name="Google Shape;350;p22"/>
          <p:cNvSpPr txBox="1">
            <a:spLocks noGrp="1"/>
          </p:cNvSpPr>
          <p:nvPr>
            <p:ph type="title"/>
          </p:nvPr>
        </p:nvSpPr>
        <p:spPr>
          <a:xfrm>
            <a:off x="311700" y="108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1: </a:t>
            </a:r>
            <a:br>
              <a:rPr lang="en-GB" b="1">
                <a:solidFill>
                  <a:srgbClr val="9D2E8C"/>
                </a:solidFill>
              </a:rPr>
            </a:br>
            <a:r>
              <a:rPr lang="en-GB" sz="3466" b="1">
                <a:solidFill>
                  <a:srgbClr val="9D2E8C"/>
                </a:solidFill>
                <a:latin typeface="Noto Sans JP"/>
                <a:ea typeface="Noto Sans JP"/>
                <a:cs typeface="Noto Sans JP"/>
                <a:sym typeface="Noto Sans JP"/>
              </a:rPr>
              <a:t>Community map</a:t>
            </a:r>
            <a:endParaRPr sz="3466" b="1">
              <a:solidFill>
                <a:srgbClr val="9D2E8C"/>
              </a:solidFill>
              <a:latin typeface="Noto Sans JP"/>
              <a:ea typeface="Noto Sans JP"/>
              <a:cs typeface="Noto Sans JP"/>
              <a:sym typeface="Noto Sans JP"/>
            </a:endParaRPr>
          </a:p>
        </p:txBody>
      </p:sp>
      <p:sp>
        <p:nvSpPr>
          <p:cNvPr id="351" name="Google Shape;351;p22"/>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2"/>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3" name="Google Shape;353;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54" name="Google Shape;354;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55" name="Google Shape;355;p2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6" name="Google Shape;356;p2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57" name="Google Shape;357;p2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78413" y="567825"/>
            <a:ext cx="2778422" cy="2773286"/>
          </a:xfrm>
          <a:prstGeom prst="rect">
            <a:avLst/>
          </a:prstGeom>
          <a:noFill/>
          <a:ln>
            <a:noFill/>
          </a:ln>
        </p:spPr>
      </p:pic>
      <p:pic>
        <p:nvPicPr>
          <p:cNvPr id="358" name="Google Shape;358;p22"/>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242654" y="802205"/>
            <a:ext cx="2711194" cy="2716220"/>
          </a:xfrm>
          <a:prstGeom prst="rect">
            <a:avLst/>
          </a:prstGeom>
          <a:noFill/>
          <a:ln>
            <a:noFill/>
          </a:ln>
        </p:spPr>
      </p:pic>
      <p:pic>
        <p:nvPicPr>
          <p:cNvPr id="359" name="Google Shape;359;p2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802425" y="1474838"/>
            <a:ext cx="3008325" cy="2598874"/>
          </a:xfrm>
          <a:prstGeom prst="rect">
            <a:avLst/>
          </a:prstGeom>
          <a:noFill/>
          <a:ln>
            <a:noFill/>
          </a:ln>
        </p:spPr>
      </p:pic>
      <p:sp>
        <p:nvSpPr>
          <p:cNvPr id="360" name="Google Shape;360;p22"/>
          <p:cNvSpPr/>
          <p:nvPr/>
        </p:nvSpPr>
        <p:spPr>
          <a:xfrm>
            <a:off x="8011463" y="4985163"/>
            <a:ext cx="401100" cy="1110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61" name="Google Shape;361;p22"/>
          <p:cNvSpPr txBox="1"/>
          <p:nvPr/>
        </p:nvSpPr>
        <p:spPr>
          <a:xfrm>
            <a:off x="7971238" y="4902063"/>
            <a:ext cx="1406400" cy="1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95959"/>
                </a:solidFill>
                <a:latin typeface="Arial"/>
                <a:ea typeface="Arial"/>
                <a:cs typeface="Arial"/>
                <a:sym typeface="Arial"/>
              </a:rPr>
              <a:t>c  Freepik</a:t>
            </a:r>
            <a:endParaRPr sz="600" b="0" i="0" u="none" strike="noStrike" cap="none">
              <a:solidFill>
                <a:srgbClr val="595959"/>
              </a:solidFill>
              <a:latin typeface="Arial"/>
              <a:ea typeface="Arial"/>
              <a:cs typeface="Arial"/>
              <a:sym typeface="Arial"/>
            </a:endParaRPr>
          </a:p>
        </p:txBody>
      </p:sp>
      <p:sp>
        <p:nvSpPr>
          <p:cNvPr id="362" name="Google Shape;362;p22"/>
          <p:cNvSpPr/>
          <p:nvPr/>
        </p:nvSpPr>
        <p:spPr>
          <a:xfrm>
            <a:off x="8044788" y="5000463"/>
            <a:ext cx="80400" cy="804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3"/>
          <p:cNvSpPr txBox="1">
            <a:spLocks noGrp="1"/>
          </p:cNvSpPr>
          <p:nvPr>
            <p:ph type="title"/>
          </p:nvPr>
        </p:nvSpPr>
        <p:spPr>
          <a:xfrm>
            <a:off x="359325" y="1451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lang="en-GB" b="1">
                <a:solidFill>
                  <a:schemeClr val="dk2"/>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Investigating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loneliness</a:t>
            </a:r>
            <a:endParaRPr sz="3466" b="1">
              <a:solidFill>
                <a:srgbClr val="9D2E8C"/>
              </a:solidFill>
              <a:latin typeface="Noto Sans JP"/>
              <a:ea typeface="Noto Sans JP"/>
              <a:cs typeface="Noto Sans JP"/>
              <a:sym typeface="Noto Sans JP"/>
            </a:endParaRPr>
          </a:p>
        </p:txBody>
      </p:sp>
      <p:sp>
        <p:nvSpPr>
          <p:cNvPr id="368" name="Google Shape;368;p2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3"/>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0" name="Google Shape;370;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71" name="Google Shape;371;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72" name="Google Shape;372;p2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74" name="Google Shape;374;p23" title="girl1.png"/>
          <p:cNvPicPr preferRelativeResize="0"/>
          <p:nvPr/>
        </p:nvPicPr>
        <p:blipFill rotWithShape="1">
          <a:blip r:embed="rId6">
            <a:alphaModFix/>
          </a:blip>
          <a:srcRect/>
          <a:stretch/>
        </p:blipFill>
        <p:spPr>
          <a:xfrm>
            <a:off x="5421725" y="954900"/>
            <a:ext cx="3238500" cy="5416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4"/>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4"/>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4"/>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2</a:t>
            </a:r>
            <a:endParaRPr sz="3500">
              <a:solidFill>
                <a:schemeClr val="lt1"/>
              </a:solidFill>
              <a:latin typeface="Noto Sans JP"/>
              <a:ea typeface="Noto Sans JP"/>
              <a:cs typeface="Noto Sans JP"/>
              <a:sym typeface="Noto Sans JP"/>
            </a:endParaRPr>
          </a:p>
        </p:txBody>
      </p:sp>
      <p:sp>
        <p:nvSpPr>
          <p:cNvPr id="382" name="Google Shape;382;p24"/>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Create </a:t>
            </a:r>
            <a:br>
              <a:rPr lang="en-GB" sz="5800" b="1">
                <a:solidFill>
                  <a:srgbClr val="FFD400"/>
                </a:solidFill>
                <a:latin typeface="Noto Sans JP"/>
                <a:ea typeface="Noto Sans JP"/>
                <a:cs typeface="Noto Sans JP"/>
                <a:sym typeface="Noto Sans JP"/>
              </a:rPr>
            </a:br>
            <a:r>
              <a:rPr lang="en-GB" sz="5800" b="1">
                <a:solidFill>
                  <a:srgbClr val="FFD400"/>
                </a:solidFill>
                <a:latin typeface="Noto Sans JP"/>
                <a:ea typeface="Noto Sans JP"/>
                <a:cs typeface="Noto Sans JP"/>
                <a:sym typeface="Noto Sans JP"/>
              </a:rPr>
              <a:t>and Share!</a:t>
            </a:r>
            <a:endParaRPr sz="5800" b="1">
              <a:solidFill>
                <a:srgbClr val="FFD400"/>
              </a:solidFill>
              <a:latin typeface="Noto Sans JP"/>
              <a:ea typeface="Noto Sans JP"/>
              <a:cs typeface="Noto Sans JP"/>
              <a:sym typeface="Noto Sans JP"/>
            </a:endParaRPr>
          </a:p>
        </p:txBody>
      </p:sp>
      <p:pic>
        <p:nvPicPr>
          <p:cNvPr id="383" name="Google Shape;383;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84" name="Google Shape;384;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85" name="Google Shape;385;p24"/>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2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87" name="Google Shape;387;p24" title="BtC-DPfP_Minifigure_Adults-02_Dina+04-Luca-Designers_and_Park_Blueprint_v1_RGB_transparent.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597725" y="102025"/>
            <a:ext cx="6587899" cy="3705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5"/>
          <p:cNvPicPr preferRelativeResize="0"/>
          <p:nvPr/>
        </p:nvPicPr>
        <p:blipFill rotWithShape="1">
          <a:blip r:embed="rId3" cstate="print">
            <a:alphaModFix/>
            <a:extLst>
              <a:ext uri="{28A0092B-C50C-407E-A947-70E740481C1C}">
                <a14:useLocalDpi xmlns:a14="http://schemas.microsoft.com/office/drawing/2010/main"/>
              </a:ext>
            </a:extLst>
          </a:blip>
          <a:srcRect b="-2448"/>
          <a:stretch/>
        </p:blipFill>
        <p:spPr>
          <a:xfrm flipH="1">
            <a:off x="240552" y="-740850"/>
            <a:ext cx="9539123" cy="6057526"/>
          </a:xfrm>
          <a:prstGeom prst="rect">
            <a:avLst/>
          </a:prstGeom>
          <a:noFill/>
          <a:ln>
            <a:noFill/>
          </a:ln>
        </p:spPr>
      </p:pic>
      <p:sp>
        <p:nvSpPr>
          <p:cNvPr id="393" name="Google Shape;393;p25"/>
          <p:cNvSpPr/>
          <p:nvPr/>
        </p:nvSpPr>
        <p:spPr>
          <a:xfrm>
            <a:off x="-449592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5"/>
          <p:cNvSpPr txBox="1">
            <a:spLocks noGrp="1"/>
          </p:cNvSpPr>
          <p:nvPr>
            <p:ph type="title"/>
          </p:nvPr>
        </p:nvSpPr>
        <p:spPr>
          <a:xfrm>
            <a:off x="749813" y="349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4020" b="1">
                <a:solidFill>
                  <a:schemeClr val="lt1"/>
                </a:solidFill>
                <a:latin typeface="Noto Sans JP"/>
                <a:ea typeface="Noto Sans JP"/>
                <a:cs typeface="Noto Sans JP"/>
                <a:sym typeface="Noto Sans JP"/>
              </a:rPr>
              <a:t>Super </a:t>
            </a:r>
            <a:br>
              <a:rPr lang="en-GB" sz="4020" b="1">
                <a:solidFill>
                  <a:schemeClr val="lt1"/>
                </a:solidFill>
                <a:latin typeface="Noto Sans JP"/>
                <a:ea typeface="Noto Sans JP"/>
                <a:cs typeface="Noto Sans JP"/>
                <a:sym typeface="Noto Sans JP"/>
              </a:rPr>
            </a:br>
            <a:r>
              <a:rPr lang="en-GB" sz="4020" b="1">
                <a:solidFill>
                  <a:schemeClr val="lt1"/>
                </a:solidFill>
                <a:latin typeface="Noto Sans JP"/>
                <a:ea typeface="Noto Sans JP"/>
                <a:cs typeface="Noto Sans JP"/>
                <a:sym typeface="Noto Sans JP"/>
              </a:rPr>
              <a:t>Squads</a:t>
            </a:r>
            <a:endParaRPr sz="4020" b="1">
              <a:solidFill>
                <a:schemeClr val="lt1"/>
              </a:solidFill>
              <a:latin typeface="Noto Sans JP"/>
              <a:ea typeface="Noto Sans JP"/>
              <a:cs typeface="Noto Sans JP"/>
              <a:sym typeface="Noto Sans JP"/>
            </a:endParaRPr>
          </a:p>
        </p:txBody>
      </p:sp>
      <p:sp>
        <p:nvSpPr>
          <p:cNvPr id="395" name="Google Shape;395;p25"/>
          <p:cNvSpPr txBox="1">
            <a:spLocks noGrp="1"/>
          </p:cNvSpPr>
          <p:nvPr>
            <p:ph type="body" idx="1"/>
          </p:nvPr>
        </p:nvSpPr>
        <p:spPr>
          <a:xfrm>
            <a:off x="311700" y="1681650"/>
            <a:ext cx="46674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SzPts val="1800"/>
              <a:buNone/>
            </a:pPr>
            <a:endParaRPr/>
          </a:p>
          <a:p>
            <a:pPr marL="457200" lvl="0" indent="0" algn="l" rtl="0">
              <a:lnSpc>
                <a:spcPct val="115000"/>
              </a:lnSpc>
              <a:spcBef>
                <a:spcPts val="1200"/>
              </a:spcBef>
              <a:spcAft>
                <a:spcPts val="1200"/>
              </a:spcAft>
              <a:buSzPts val="1800"/>
              <a:buNone/>
            </a:pPr>
            <a:endParaRPr/>
          </a:p>
        </p:txBody>
      </p:sp>
      <p:pic>
        <p:nvPicPr>
          <p:cNvPr id="396" name="Google Shape;396;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97" name="Google Shape;397;p2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98" name="Google Shape;398;p25"/>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p2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400" name="Google Shape;400;p25"/>
          <p:cNvPicPr preferRelativeResize="0"/>
          <p:nvPr/>
        </p:nvPicPr>
        <p:blipFill rotWithShape="1">
          <a:blip r:embed="rId7">
            <a:alphaModFix/>
          </a:blip>
          <a:srcRect/>
          <a:stretch/>
        </p:blipFill>
        <p:spPr>
          <a:xfrm rot="-634182">
            <a:off x="3233340" y="969185"/>
            <a:ext cx="2677317" cy="39623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94113" y="1929250"/>
            <a:ext cx="6159877" cy="3466276"/>
          </a:xfrm>
          <a:prstGeom prst="rect">
            <a:avLst/>
          </a:prstGeom>
          <a:noFill/>
          <a:ln>
            <a:noFill/>
          </a:ln>
        </p:spPr>
      </p:pic>
      <p:pic>
        <p:nvPicPr>
          <p:cNvPr id="406" name="Google Shape;406;p26" title="pexels-shvetsa-6250901.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715844" y="0"/>
            <a:ext cx="3428163" cy="5143501"/>
          </a:xfrm>
          <a:prstGeom prst="rect">
            <a:avLst/>
          </a:prstGeom>
          <a:noFill/>
          <a:ln>
            <a:noFill/>
          </a:ln>
        </p:spPr>
      </p:pic>
      <p:sp>
        <p:nvSpPr>
          <p:cNvPr id="407" name="Google Shape;407;p26"/>
          <p:cNvSpPr/>
          <p:nvPr/>
        </p:nvSpPr>
        <p:spPr>
          <a:xfrm>
            <a:off x="7613775" y="4896175"/>
            <a:ext cx="1202100"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txBox="1"/>
          <p:nvPr/>
        </p:nvSpPr>
        <p:spPr>
          <a:xfrm>
            <a:off x="7677525" y="4839300"/>
            <a:ext cx="2219700" cy="9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Anna Shvets/Pexels</a:t>
            </a:r>
            <a:endParaRPr sz="700" b="0" i="1" u="none" strike="noStrike" cap="none">
              <a:solidFill>
                <a:srgbClr val="595959"/>
              </a:solidFill>
              <a:latin typeface="Arial"/>
              <a:ea typeface="Arial"/>
              <a:cs typeface="Arial"/>
              <a:sym typeface="Arial"/>
            </a:endParaRPr>
          </a:p>
        </p:txBody>
      </p:sp>
      <p:sp>
        <p:nvSpPr>
          <p:cNvPr id="409" name="Google Shape;409;p26"/>
          <p:cNvSpPr/>
          <p:nvPr/>
        </p:nvSpPr>
        <p:spPr>
          <a:xfrm>
            <a:off x="7751050" y="4940125"/>
            <a:ext cx="82500" cy="897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txBox="1">
            <a:spLocks noGrp="1"/>
          </p:cNvSpPr>
          <p:nvPr>
            <p:ph type="title"/>
          </p:nvPr>
        </p:nvSpPr>
        <p:spPr>
          <a:xfrm>
            <a:off x="521350" y="11089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Super Squads</a:t>
            </a:r>
            <a:endParaRPr sz="3120" b="1">
              <a:solidFill>
                <a:srgbClr val="9D2E8C"/>
              </a:solidFill>
              <a:latin typeface="Noto Sans JP"/>
              <a:ea typeface="Noto Sans JP"/>
              <a:cs typeface="Noto Sans JP"/>
              <a:sym typeface="Noto Sans JP"/>
            </a:endParaRPr>
          </a:p>
        </p:txBody>
      </p:sp>
      <p:sp>
        <p:nvSpPr>
          <p:cNvPr id="411" name="Google Shape;411;p26"/>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3" name="Google Shape;413;p2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14" name="Google Shape;414;p2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15" name="Google Shape;415;p26"/>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6" name="Google Shape;416;p2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241675" y="11858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Solutions to loneliness</a:t>
            </a:r>
            <a:endParaRPr sz="3120" b="1">
              <a:solidFill>
                <a:srgbClr val="9D2E8C"/>
              </a:solidFill>
              <a:latin typeface="Noto Sans JP"/>
              <a:ea typeface="Noto Sans JP"/>
              <a:cs typeface="Noto Sans JP"/>
              <a:sym typeface="Noto Sans JP"/>
            </a:endParaRPr>
          </a:p>
        </p:txBody>
      </p:sp>
      <p:sp>
        <p:nvSpPr>
          <p:cNvPr id="422" name="Google Shape;422;p28"/>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8"/>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25" name="Google Shape;425;p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26" name="Google Shape;426;p28"/>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28" name="Google Shape;428;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464319">
            <a:off x="5157580" y="1256074"/>
            <a:ext cx="1910917" cy="1819180"/>
          </a:xfrm>
          <a:prstGeom prst="rect">
            <a:avLst/>
          </a:prstGeom>
          <a:noFill/>
          <a:ln>
            <a:noFill/>
          </a:ln>
          <a:effectLst>
            <a:outerShdw blurRad="57150" dist="57150" dir="5400000" algn="bl" rotWithShape="0">
              <a:srgbClr val="000000">
                <a:alpha val="48627"/>
              </a:srgbClr>
            </a:outerShdw>
          </a:effectLst>
        </p:spPr>
      </p:pic>
      <p:pic>
        <p:nvPicPr>
          <p:cNvPr id="429" name="Google Shape;429;p2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42184">
            <a:off x="5061343" y="3183477"/>
            <a:ext cx="2466017" cy="1478653"/>
          </a:xfrm>
          <a:prstGeom prst="rect">
            <a:avLst/>
          </a:prstGeom>
          <a:noFill/>
          <a:ln>
            <a:noFill/>
          </a:ln>
          <a:effectLst>
            <a:outerShdw blurRad="57150" dist="19050" dir="5400000" algn="bl" rotWithShape="0">
              <a:srgbClr val="000000">
                <a:alpha val="48627"/>
              </a:srgbClr>
            </a:outerShdw>
          </a:effectLst>
        </p:spPr>
      </p:pic>
      <p:sp>
        <p:nvSpPr>
          <p:cNvPr id="430" name="Google Shape;430;p28"/>
          <p:cNvSpPr txBox="1"/>
          <p:nvPr/>
        </p:nvSpPr>
        <p:spPr>
          <a:xfrm rot="142250">
            <a:off x="6505512" y="4540828"/>
            <a:ext cx="1704259" cy="2846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4595D"/>
                </a:solidFill>
                <a:highlight>
                  <a:srgbClr val="F8F9FA"/>
                </a:highlight>
                <a:latin typeface="Noto Sans JP"/>
                <a:ea typeface="Noto Sans JP"/>
                <a:cs typeface="Noto Sans JP"/>
                <a:sym typeface="Noto Sans JP"/>
              </a:rPr>
              <a:t>Credit: Rick Obst/CC by 2.0</a:t>
            </a:r>
            <a:endParaRPr sz="600" b="0" i="0" u="none" strike="noStrike" cap="none">
              <a:solidFill>
                <a:schemeClr val="dk2"/>
              </a:solidFill>
              <a:latin typeface="Noto Sans JP"/>
              <a:ea typeface="Noto Sans JP"/>
              <a:cs typeface="Noto Sans JP"/>
              <a:sym typeface="Noto Sans JP"/>
            </a:endParaRPr>
          </a:p>
        </p:txBody>
      </p:sp>
      <p:pic>
        <p:nvPicPr>
          <p:cNvPr id="431" name="Google Shape;431;p28"/>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58585">
            <a:off x="6879176" y="1808958"/>
            <a:ext cx="2035502" cy="1696043"/>
          </a:xfrm>
          <a:prstGeom prst="rect">
            <a:avLst/>
          </a:prstGeom>
          <a:noFill/>
          <a:ln>
            <a:noFill/>
          </a:ln>
        </p:spPr>
      </p:pic>
      <p:sp>
        <p:nvSpPr>
          <p:cNvPr id="432" name="Google Shape;432;p28"/>
          <p:cNvSpPr txBox="1"/>
          <p:nvPr/>
        </p:nvSpPr>
        <p:spPr>
          <a:xfrm rot="-419770">
            <a:off x="8390280" y="3159208"/>
            <a:ext cx="1704390" cy="28469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4595D"/>
                </a:solidFill>
                <a:highlight>
                  <a:srgbClr val="F8F9FA"/>
                </a:highlight>
                <a:latin typeface="Noto Sans JP"/>
                <a:ea typeface="Noto Sans JP"/>
                <a:cs typeface="Noto Sans JP"/>
                <a:sym typeface="Noto Sans JP"/>
              </a:rPr>
              <a:t>Credit: Freepik</a:t>
            </a:r>
            <a:endParaRPr sz="600" b="0" i="0" u="none" strike="noStrike" cap="none">
              <a:solidFill>
                <a:schemeClr val="dk2"/>
              </a:solidFill>
              <a:latin typeface="Noto Sans JP"/>
              <a:ea typeface="Noto Sans JP"/>
              <a:cs typeface="Noto Sans JP"/>
              <a:sym typeface="Noto Sans JP"/>
            </a:endParaRPr>
          </a:p>
        </p:txBody>
      </p:sp>
      <p:pic>
        <p:nvPicPr>
          <p:cNvPr id="433" name="Google Shape;433;p28"/>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961700" y="3195625"/>
            <a:ext cx="2525050" cy="2525050"/>
          </a:xfrm>
          <a:prstGeom prst="rect">
            <a:avLst/>
          </a:prstGeom>
          <a:noFill/>
          <a:ln>
            <a:noFill/>
          </a:ln>
        </p:spPr>
      </p:pic>
      <p:sp>
        <p:nvSpPr>
          <p:cNvPr id="434" name="Google Shape;434;p28"/>
          <p:cNvSpPr/>
          <p:nvPr/>
        </p:nvSpPr>
        <p:spPr>
          <a:xfrm>
            <a:off x="769875" y="3131938"/>
            <a:ext cx="425700" cy="425700"/>
          </a:xfrm>
          <a:prstGeom prst="ellipse">
            <a:avLst/>
          </a:prstGeom>
          <a:solidFill>
            <a:srgbClr val="A4C91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8"/>
          <p:cNvSpPr txBox="1"/>
          <p:nvPr/>
        </p:nvSpPr>
        <p:spPr>
          <a:xfrm>
            <a:off x="804650" y="3056475"/>
            <a:ext cx="543300" cy="4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Noto Sans JP"/>
                <a:ea typeface="Noto Sans JP"/>
                <a:cs typeface="Noto Sans JP"/>
                <a:sym typeface="Noto Sans JP"/>
              </a:rPr>
              <a:t>1</a:t>
            </a:r>
            <a:endParaRPr sz="2300" b="1" i="0" u="none" strike="noStrike" cap="none">
              <a:solidFill>
                <a:schemeClr val="lt1"/>
              </a:solidFill>
              <a:latin typeface="Noto Sans JP"/>
              <a:ea typeface="Noto Sans JP"/>
              <a:cs typeface="Noto Sans JP"/>
              <a:sym typeface="Noto Sans JP"/>
            </a:endParaRPr>
          </a:p>
        </p:txBody>
      </p:sp>
      <p:sp>
        <p:nvSpPr>
          <p:cNvPr id="436" name="Google Shape;436;p28"/>
          <p:cNvSpPr/>
          <p:nvPr/>
        </p:nvSpPr>
        <p:spPr>
          <a:xfrm>
            <a:off x="3380763" y="3131938"/>
            <a:ext cx="425700" cy="425700"/>
          </a:xfrm>
          <a:prstGeom prst="ellipse">
            <a:avLst/>
          </a:prstGeom>
          <a:solidFill>
            <a:srgbClr val="217C3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8"/>
          <p:cNvSpPr txBox="1"/>
          <p:nvPr/>
        </p:nvSpPr>
        <p:spPr>
          <a:xfrm>
            <a:off x="3422463" y="3056475"/>
            <a:ext cx="543300" cy="4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Noto Sans JP"/>
                <a:ea typeface="Noto Sans JP"/>
                <a:cs typeface="Noto Sans JP"/>
                <a:sym typeface="Noto Sans JP"/>
              </a:rPr>
              <a:t>3</a:t>
            </a:r>
            <a:endParaRPr sz="2300" b="1" i="0" u="none" strike="noStrike" cap="none">
              <a:solidFill>
                <a:schemeClr val="lt1"/>
              </a:solidFill>
              <a:latin typeface="Noto Sans JP"/>
              <a:ea typeface="Noto Sans JP"/>
              <a:cs typeface="Noto Sans JP"/>
              <a:sym typeface="Noto Sans JP"/>
            </a:endParaRPr>
          </a:p>
        </p:txBody>
      </p:sp>
      <p:sp>
        <p:nvSpPr>
          <p:cNvPr id="438" name="Google Shape;438;p28"/>
          <p:cNvSpPr txBox="1"/>
          <p:nvPr/>
        </p:nvSpPr>
        <p:spPr>
          <a:xfrm>
            <a:off x="337413" y="3557650"/>
            <a:ext cx="1818000" cy="8022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1200"/>
              </a:spcBef>
              <a:spcAft>
                <a:spcPts val="0"/>
              </a:spcAft>
              <a:buClr>
                <a:schemeClr val="dk1"/>
              </a:buClr>
              <a:buSzPts val="1800"/>
              <a:buFont typeface="Arial"/>
              <a:buNone/>
            </a:pPr>
            <a:r>
              <a:rPr lang="en-GB" sz="1500" b="0" i="0" u="none" strike="noStrike" cap="none">
                <a:solidFill>
                  <a:schemeClr val="dk2"/>
                </a:solidFill>
                <a:latin typeface="Noto Sans JP"/>
                <a:ea typeface="Noto Sans JP"/>
                <a:cs typeface="Noto Sans JP"/>
                <a:sym typeface="Noto Sans JP"/>
              </a:rPr>
              <a:t>1 is your team’s favourite solution </a:t>
            </a:r>
            <a:endParaRPr sz="1800" b="0" i="0" u="none" strike="noStrike" cap="none">
              <a:solidFill>
                <a:schemeClr val="dk2"/>
              </a:solidFill>
              <a:latin typeface="Arial"/>
              <a:ea typeface="Arial"/>
              <a:cs typeface="Arial"/>
              <a:sym typeface="Arial"/>
            </a:endParaRPr>
          </a:p>
        </p:txBody>
      </p:sp>
      <p:sp>
        <p:nvSpPr>
          <p:cNvPr id="439" name="Google Shape;439;p28"/>
          <p:cNvSpPr txBox="1"/>
          <p:nvPr/>
        </p:nvSpPr>
        <p:spPr>
          <a:xfrm>
            <a:off x="2732325" y="3557650"/>
            <a:ext cx="2046600" cy="8022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1200"/>
              </a:spcBef>
              <a:spcAft>
                <a:spcPts val="0"/>
              </a:spcAft>
              <a:buClr>
                <a:srgbClr val="000000"/>
              </a:buClr>
              <a:buSzPts val="1500"/>
              <a:buFont typeface="Arial"/>
              <a:buNone/>
            </a:pPr>
            <a:r>
              <a:rPr lang="en-GB" sz="1500" b="0" i="0" u="none" strike="noStrike" cap="none">
                <a:solidFill>
                  <a:schemeClr val="dk2"/>
                </a:solidFill>
                <a:latin typeface="Noto Sans JP"/>
                <a:ea typeface="Noto Sans JP"/>
                <a:cs typeface="Noto Sans JP"/>
                <a:sym typeface="Noto Sans JP"/>
              </a:rPr>
              <a:t>3 is your team’s least favourite solution </a:t>
            </a:r>
            <a:endParaRPr sz="1800" b="0" i="0" u="none" strike="noStrike" cap="none">
              <a:solidFill>
                <a:schemeClr val="dk2"/>
              </a:solidFill>
              <a:latin typeface="Arial"/>
              <a:ea typeface="Arial"/>
              <a:cs typeface="Arial"/>
              <a:sym typeface="Arial"/>
            </a:endParaRPr>
          </a:p>
        </p:txBody>
      </p:sp>
      <p:cxnSp>
        <p:nvCxnSpPr>
          <p:cNvPr id="440" name="Google Shape;440;p28"/>
          <p:cNvCxnSpPr>
            <a:stCxn id="435" idx="3"/>
          </p:cNvCxnSpPr>
          <p:nvPr/>
        </p:nvCxnSpPr>
        <p:spPr>
          <a:xfrm>
            <a:off x="1347950" y="3269325"/>
            <a:ext cx="1868700" cy="0"/>
          </a:xfrm>
          <a:prstGeom prst="straightConnector1">
            <a:avLst/>
          </a:prstGeom>
          <a:noFill/>
          <a:ln w="28575" cap="flat" cmpd="sng">
            <a:solidFill>
              <a:srgbClr val="9D2E8C"/>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9" descr="an icon for shin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94725" y="2438348"/>
            <a:ext cx="471178" cy="496575"/>
          </a:xfrm>
          <a:prstGeom prst="rect">
            <a:avLst/>
          </a:prstGeom>
          <a:noFill/>
          <a:ln>
            <a:noFill/>
          </a:ln>
        </p:spPr>
      </p:pic>
      <p:sp>
        <p:nvSpPr>
          <p:cNvPr id="446" name="Google Shape;446;p59"/>
          <p:cNvSpPr txBox="1">
            <a:spLocks noGrp="1"/>
          </p:cNvSpPr>
          <p:nvPr>
            <p:ph type="title"/>
          </p:nvPr>
        </p:nvSpPr>
        <p:spPr>
          <a:xfrm>
            <a:off x="311700" y="867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Work together. Create together. </a:t>
            </a:r>
            <a:endParaRPr sz="3120" b="1">
              <a:solidFill>
                <a:srgbClr val="9D2E8C"/>
              </a:solidFill>
              <a:latin typeface="Noto Sans JP"/>
              <a:ea typeface="Noto Sans JP"/>
              <a:cs typeface="Noto Sans JP"/>
              <a:sym typeface="Noto Sans JP"/>
            </a:endParaRPr>
          </a:p>
        </p:txBody>
      </p:sp>
      <p:sp>
        <p:nvSpPr>
          <p:cNvPr id="447" name="Google Shape;447;p59"/>
          <p:cNvSpPr txBox="1">
            <a:spLocks noGrp="1"/>
          </p:cNvSpPr>
          <p:nvPr>
            <p:ph type="body" idx="2"/>
          </p:nvPr>
        </p:nvSpPr>
        <p:spPr>
          <a:xfrm>
            <a:off x="468023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Kind Words Always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Everyone Belongs</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Celebrate Differences</a:t>
            </a:r>
            <a:endParaRPr sz="1700">
              <a:latin typeface="Noto Sans JP"/>
              <a:ea typeface="Noto Sans JP"/>
              <a:cs typeface="Noto Sans JP"/>
              <a:sym typeface="Noto Sans JP"/>
            </a:endParaRPr>
          </a:p>
          <a:p>
            <a:pPr marL="0" lvl="0" indent="0" algn="l" rtl="0">
              <a:lnSpc>
                <a:spcPct val="150000"/>
              </a:lnSpc>
              <a:spcBef>
                <a:spcPts val="1200"/>
              </a:spcBef>
              <a:spcAft>
                <a:spcPts val="1200"/>
              </a:spcAft>
              <a:buSzPts val="1400"/>
              <a:buNone/>
            </a:pPr>
            <a:r>
              <a:rPr lang="en-GB" sz="1700" b="1">
                <a:solidFill>
                  <a:srgbClr val="9D2E8C"/>
                </a:solidFill>
                <a:latin typeface="Noto Sans JP"/>
                <a:ea typeface="Noto Sans JP"/>
                <a:cs typeface="Noto Sans JP"/>
                <a:sym typeface="Noto Sans JP"/>
              </a:rPr>
              <a:t>Mistakes Are Magic</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sp>
        <p:nvSpPr>
          <p:cNvPr id="448" name="Google Shape;448;p59"/>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59"/>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0" name="Google Shape;450;p5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51" name="Google Shape;451;p5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52" name="Google Shape;452;p59"/>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3" name="Google Shape;453;p5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54" name="Google Shape;454;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pic>
        <p:nvPicPr>
          <p:cNvPr id="455" name="Google Shape;455;p59" descr="an icon for teamwork"/>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68100" y="1802575"/>
            <a:ext cx="594150" cy="572700"/>
          </a:xfrm>
          <a:prstGeom prst="rect">
            <a:avLst/>
          </a:prstGeom>
          <a:noFill/>
          <a:ln>
            <a:noFill/>
          </a:ln>
        </p:spPr>
      </p:pic>
      <p:sp>
        <p:nvSpPr>
          <p:cNvPr id="456" name="Google Shape;456;p59"/>
          <p:cNvSpPr txBox="1">
            <a:spLocks noGrp="1"/>
          </p:cNvSpPr>
          <p:nvPr>
            <p:ph type="body" idx="1"/>
          </p:nvPr>
        </p:nvSpPr>
        <p:spPr>
          <a:xfrm>
            <a:off x="110365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rPr>
              <a:t>T</a:t>
            </a:r>
            <a:r>
              <a:rPr lang="en-GB" sz="1700" b="1">
                <a:solidFill>
                  <a:srgbClr val="9D2E8C"/>
                </a:solidFill>
                <a:latin typeface="Noto Sans JP"/>
                <a:ea typeface="Noto Sans JP"/>
                <a:cs typeface="Noto Sans JP"/>
                <a:sym typeface="Noto Sans JP"/>
              </a:rPr>
              <a:t>eamwork Wins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All Ideas Shine</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Build It Up</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Listen Like a Leader</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pic>
        <p:nvPicPr>
          <p:cNvPr id="457" name="Google Shape;457;p59" descr="an icon for build it up"/>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96225" y="3074200"/>
            <a:ext cx="268166" cy="393600"/>
          </a:xfrm>
          <a:prstGeom prst="rect">
            <a:avLst/>
          </a:prstGeom>
          <a:noFill/>
          <a:ln>
            <a:noFill/>
          </a:ln>
        </p:spPr>
      </p:pic>
      <p:pic>
        <p:nvPicPr>
          <p:cNvPr id="458" name="Google Shape;458;p59" descr="an icon for liste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19956" y="3655975"/>
            <a:ext cx="220713" cy="333450"/>
          </a:xfrm>
          <a:prstGeom prst="rect">
            <a:avLst/>
          </a:prstGeom>
          <a:noFill/>
          <a:ln>
            <a:noFill/>
          </a:ln>
        </p:spPr>
      </p:pic>
      <p:pic>
        <p:nvPicPr>
          <p:cNvPr id="459" name="Google Shape;459;p59" descr="an icon for magic wand"/>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218100" y="3601062"/>
            <a:ext cx="405828" cy="443276"/>
          </a:xfrm>
          <a:prstGeom prst="rect">
            <a:avLst/>
          </a:prstGeom>
          <a:noFill/>
          <a:ln>
            <a:noFill/>
          </a:ln>
        </p:spPr>
      </p:pic>
      <p:pic>
        <p:nvPicPr>
          <p:cNvPr id="460" name="Google Shape;460;p59" descr="an icon for celebrate"/>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rot="2970825">
            <a:off x="4271036" y="3031605"/>
            <a:ext cx="368556" cy="467060"/>
          </a:xfrm>
          <a:prstGeom prst="rect">
            <a:avLst/>
          </a:prstGeom>
          <a:noFill/>
          <a:ln>
            <a:noFill/>
          </a:ln>
        </p:spPr>
      </p:pic>
      <p:pic>
        <p:nvPicPr>
          <p:cNvPr id="461" name="Google Shape;461;p59" descr="an icon for belongi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219725" y="2444032"/>
            <a:ext cx="471174" cy="485161"/>
          </a:xfrm>
          <a:prstGeom prst="rect">
            <a:avLst/>
          </a:prstGeom>
          <a:noFill/>
          <a:ln>
            <a:noFill/>
          </a:ln>
        </p:spPr>
      </p:pic>
      <p:pic>
        <p:nvPicPr>
          <p:cNvPr id="462" name="Google Shape;462;p59" descr="an icon for being kind"/>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85425" y="1915966"/>
            <a:ext cx="471174" cy="4839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1</a:t>
            </a:r>
            <a:endParaRPr sz="3500">
              <a:solidFill>
                <a:schemeClr val="lt1"/>
              </a:solidFill>
              <a:latin typeface="Noto Sans JP"/>
              <a:ea typeface="Noto Sans JP"/>
              <a:cs typeface="Noto Sans JP"/>
              <a:sym typeface="Noto Sans JP"/>
            </a:endParaRPr>
          </a:p>
        </p:txBody>
      </p:sp>
      <p:sp>
        <p:nvSpPr>
          <p:cNvPr id="74" name="Google Shape;74;p2"/>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Immerse</a:t>
            </a:r>
            <a:endParaRPr sz="5800" b="1">
              <a:solidFill>
                <a:srgbClr val="FFD400"/>
              </a:solidFill>
              <a:latin typeface="Noto Sans JP"/>
              <a:ea typeface="Noto Sans JP"/>
              <a:cs typeface="Noto Sans JP"/>
              <a:sym typeface="Noto Sans JP"/>
            </a:endParaRPr>
          </a:p>
        </p:txBody>
      </p:sp>
      <p:pic>
        <p:nvPicPr>
          <p:cNvPr id="75" name="Google Shape;75;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76" name="Google Shape;76;p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77" name="Google Shape;77;p2"/>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p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79" name="Google Shape;79;p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158375" y="0"/>
            <a:ext cx="1985625" cy="1841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0"/>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60"/>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469" name="Google Shape;469;p60"/>
          <p:cNvSpPr txBox="1">
            <a:spLocks noGrp="1"/>
          </p:cNvSpPr>
          <p:nvPr>
            <p:ph type="body" idx="1"/>
          </p:nvPr>
        </p:nvSpPr>
        <p:spPr>
          <a:xfrm>
            <a:off x="583625" y="1659775"/>
            <a:ext cx="4531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900" b="1">
                <a:solidFill>
                  <a:srgbClr val="EFEDED"/>
                </a:solidFill>
                <a:latin typeface="Noto Sans JP"/>
                <a:ea typeface="Noto Sans JP"/>
                <a:cs typeface="Noto Sans JP"/>
                <a:sym typeface="Noto Sans JP"/>
              </a:rPr>
              <a:t>Create something that tackles loneliness and helps local people feel connected</a:t>
            </a:r>
            <a:r>
              <a:rPr lang="en-GB" sz="1900">
                <a:solidFill>
                  <a:srgbClr val="EFEDED"/>
                </a:solidFill>
                <a:latin typeface="Noto Sans JP"/>
                <a:ea typeface="Noto Sans JP"/>
                <a:cs typeface="Noto Sans JP"/>
                <a:sym typeface="Noto Sans JP"/>
              </a:rPr>
              <a:t>.</a:t>
            </a:r>
            <a:endParaRPr sz="1900">
              <a:solidFill>
                <a:srgbClr val="EFEDED"/>
              </a:solidFill>
              <a:latin typeface="Noto Sans JP"/>
              <a:ea typeface="Noto Sans JP"/>
              <a:cs typeface="Noto Sans JP"/>
              <a:sym typeface="Noto Sans JP"/>
            </a:endParaRPr>
          </a:p>
        </p:txBody>
      </p:sp>
      <p:pic>
        <p:nvPicPr>
          <p:cNvPr id="470" name="Google Shape;470;p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pic>
        <p:nvPicPr>
          <p:cNvPr id="471" name="Google Shape;471;p6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72" name="Google Shape;472;p6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73" name="Google Shape;473;p60"/>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 name="Google Shape;474;p6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475" name="Google Shape;475;p60" title="Large.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04585">
            <a:off x="5494356" y="1697405"/>
            <a:ext cx="3009685" cy="2257264"/>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824750" y="2810975"/>
            <a:ext cx="2525050" cy="2525050"/>
          </a:xfrm>
          <a:prstGeom prst="rect">
            <a:avLst/>
          </a:prstGeom>
          <a:noFill/>
          <a:ln>
            <a:noFill/>
          </a:ln>
        </p:spPr>
      </p:pic>
      <p:pic>
        <p:nvPicPr>
          <p:cNvPr id="481" name="Google Shape;481;p61" title="image-from-rawpixel-id-112210-jpeg.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33474" y="2571750"/>
            <a:ext cx="3608556" cy="2408725"/>
          </a:xfrm>
          <a:prstGeom prst="rect">
            <a:avLst/>
          </a:prstGeom>
          <a:noFill/>
          <a:ln>
            <a:noFill/>
          </a:ln>
        </p:spPr>
      </p:pic>
      <p:sp>
        <p:nvSpPr>
          <p:cNvPr id="482" name="Google Shape;482;p61"/>
          <p:cNvSpPr txBox="1"/>
          <p:nvPr/>
        </p:nvSpPr>
        <p:spPr>
          <a:xfrm>
            <a:off x="241675" y="10715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9D2E8C"/>
                </a:solidFill>
                <a:latin typeface="Noto Sans JP"/>
                <a:ea typeface="Noto Sans JP"/>
                <a:cs typeface="Noto Sans JP"/>
                <a:sym typeface="Noto Sans JP"/>
              </a:rPr>
              <a:t>Design Challenge </a:t>
            </a:r>
            <a:br>
              <a:rPr lang="en-GB" sz="3120" b="1" i="0" u="none" strike="noStrike" cap="none">
                <a:solidFill>
                  <a:srgbClr val="9D2E8C"/>
                </a:solidFill>
                <a:latin typeface="Noto Sans JP"/>
                <a:ea typeface="Noto Sans JP"/>
                <a:cs typeface="Noto Sans JP"/>
                <a:sym typeface="Noto Sans JP"/>
              </a:rPr>
            </a:br>
            <a:r>
              <a:rPr lang="en-GB" sz="3120" b="1" i="0" u="none" strike="noStrike" cap="none">
                <a:solidFill>
                  <a:srgbClr val="9D2E8C"/>
                </a:solidFill>
                <a:latin typeface="Noto Sans JP"/>
                <a:ea typeface="Noto Sans JP"/>
                <a:cs typeface="Noto Sans JP"/>
                <a:sym typeface="Noto Sans JP"/>
              </a:rPr>
              <a:t>Inspiration</a:t>
            </a:r>
            <a:endParaRPr sz="3120" b="1" i="0" u="none" strike="noStrike" cap="none">
              <a:solidFill>
                <a:srgbClr val="9D2E8C"/>
              </a:solidFill>
              <a:latin typeface="Noto Sans JP"/>
              <a:ea typeface="Noto Sans JP"/>
              <a:cs typeface="Noto Sans JP"/>
              <a:sym typeface="Noto Sans JP"/>
            </a:endParaRPr>
          </a:p>
        </p:txBody>
      </p:sp>
      <p:sp>
        <p:nvSpPr>
          <p:cNvPr id="483" name="Google Shape;483;p61"/>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1"/>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6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86" name="Google Shape;486;p6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87" name="Google Shape;487;p61"/>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8" name="Google Shape;488;p6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89" name="Google Shape;489;p61" title="image-from-rawpixel-id-12765176-jpeg.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965800" y="948273"/>
            <a:ext cx="2731425" cy="2194976"/>
          </a:xfrm>
          <a:prstGeom prst="rect">
            <a:avLst/>
          </a:prstGeom>
          <a:noFill/>
          <a:ln w="19050" cap="flat" cmpd="sng">
            <a:solidFill>
              <a:schemeClr val="lt1"/>
            </a:solidFill>
            <a:prstDash val="solid"/>
            <a:round/>
            <a:headEnd type="none" w="sm" len="sm"/>
            <a:tailEnd type="none" w="sm" len="sm"/>
          </a:ln>
        </p:spPr>
      </p:pic>
      <p:pic>
        <p:nvPicPr>
          <p:cNvPr id="490" name="Google Shape;490;p61" title="image-from-rawpixel-id-17288748-jpeg.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558598">
            <a:off x="6543674" y="1025151"/>
            <a:ext cx="2914649" cy="1943099"/>
          </a:xfrm>
          <a:prstGeom prst="rect">
            <a:avLst/>
          </a:prstGeom>
          <a:noFill/>
          <a:ln w="19050" cap="flat" cmpd="sng">
            <a:solidFill>
              <a:schemeClr val="lt1"/>
            </a:solidFill>
            <a:prstDash val="solid"/>
            <a:round/>
            <a:headEnd type="none" w="sm" len="sm"/>
            <a:tailEnd type="none" w="sm" len="sm"/>
          </a:ln>
        </p:spPr>
      </p:pic>
      <p:pic>
        <p:nvPicPr>
          <p:cNvPr id="491" name="Google Shape;491;p61" title="children-at-the-raf-alconbury-elementary-school-sit-56ffcd.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335450" y="2810975"/>
            <a:ext cx="3018276" cy="205740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p:nvPr/>
        </p:nvSpPr>
        <p:spPr>
          <a:xfrm>
            <a:off x="0" y="0"/>
            <a:ext cx="9144000" cy="5143500"/>
          </a:xfrm>
          <a:prstGeom prst="rect">
            <a:avLst/>
          </a:prstGeom>
          <a:solidFill>
            <a:srgbClr val="217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62"/>
          <p:cNvSpPr/>
          <p:nvPr/>
        </p:nvSpPr>
        <p:spPr>
          <a:xfrm>
            <a:off x="53706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6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99" name="Google Shape;499;p6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0" name="Google Shape;500;p6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01" name="Google Shape;501;p6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86000" y="153050"/>
            <a:ext cx="2357999" cy="1570351"/>
          </a:xfrm>
          <a:prstGeom prst="rect">
            <a:avLst/>
          </a:prstGeom>
          <a:noFill/>
          <a:ln>
            <a:noFill/>
          </a:ln>
        </p:spPr>
      </p:pic>
      <p:sp>
        <p:nvSpPr>
          <p:cNvPr id="502" name="Google Shape;502;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8F9FA"/>
                </a:solidFill>
                <a:latin typeface="Noto Sans JP"/>
                <a:ea typeface="Noto Sans JP"/>
                <a:cs typeface="Noto Sans JP"/>
                <a:sym typeface="Noto Sans JP"/>
              </a:rPr>
              <a:t>Let’s Build the Change!</a:t>
            </a:r>
            <a:endParaRPr sz="3120" b="1">
              <a:solidFill>
                <a:srgbClr val="F8F9FA"/>
              </a:solidFill>
              <a:latin typeface="Noto Sans JP"/>
              <a:ea typeface="Noto Sans JP"/>
              <a:cs typeface="Noto Sans JP"/>
              <a:sym typeface="Noto Sans JP"/>
            </a:endParaRPr>
          </a:p>
        </p:txBody>
      </p:sp>
      <p:pic>
        <p:nvPicPr>
          <p:cNvPr id="503" name="Google Shape;503;p6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05900" y="676527"/>
            <a:ext cx="3662225" cy="3662250"/>
          </a:xfrm>
          <a:prstGeom prst="rect">
            <a:avLst/>
          </a:prstGeom>
          <a:noFill/>
          <a:ln>
            <a:noFill/>
          </a:ln>
        </p:spPr>
      </p:pic>
      <p:sp>
        <p:nvSpPr>
          <p:cNvPr id="504" name="Google Shape;504;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
        <p:nvSpPr>
          <p:cNvPr id="505" name="Google Shape;505;p62"/>
          <p:cNvSpPr txBox="1"/>
          <p:nvPr/>
        </p:nvSpPr>
        <p:spPr>
          <a:xfrm>
            <a:off x="311700" y="16690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Brainstorm ideas</a:t>
            </a:r>
            <a:endParaRPr sz="1575" b="0" i="0" u="none" strike="noStrike" cap="none">
              <a:solidFill>
                <a:srgbClr val="000000"/>
              </a:solidFill>
              <a:latin typeface="Arial"/>
              <a:ea typeface="Arial"/>
              <a:cs typeface="Arial"/>
              <a:sym typeface="Arial"/>
            </a:endParaRPr>
          </a:p>
        </p:txBody>
      </p:sp>
      <p:sp>
        <p:nvSpPr>
          <p:cNvPr id="506" name="Google Shape;506;p62"/>
          <p:cNvSpPr txBox="1"/>
          <p:nvPr/>
        </p:nvSpPr>
        <p:spPr>
          <a:xfrm>
            <a:off x="311700" y="21004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Design your space</a:t>
            </a:r>
            <a:endParaRPr sz="1575" b="0" i="0" u="none" strike="noStrike" cap="none">
              <a:solidFill>
                <a:srgbClr val="000000"/>
              </a:solidFill>
              <a:latin typeface="Arial"/>
              <a:ea typeface="Arial"/>
              <a:cs typeface="Arial"/>
              <a:sym typeface="Arial"/>
            </a:endParaRPr>
          </a:p>
        </p:txBody>
      </p:sp>
      <p:sp>
        <p:nvSpPr>
          <p:cNvPr id="507" name="Google Shape;507;p62"/>
          <p:cNvSpPr txBox="1"/>
          <p:nvPr/>
        </p:nvSpPr>
        <p:spPr>
          <a:xfrm>
            <a:off x="311700" y="25430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Create a model</a:t>
            </a:r>
            <a:endParaRPr sz="1575" b="0" i="0" u="none" strike="noStrike" cap="none">
              <a:solidFill>
                <a:srgbClr val="000000"/>
              </a:solidFill>
              <a:latin typeface="Arial"/>
              <a:ea typeface="Arial"/>
              <a:cs typeface="Arial"/>
              <a:sym typeface="Arial"/>
            </a:endParaRPr>
          </a:p>
        </p:txBody>
      </p:sp>
      <p:sp>
        <p:nvSpPr>
          <p:cNvPr id="508" name="Google Shape;508;p62"/>
          <p:cNvSpPr txBox="1"/>
          <p:nvPr/>
        </p:nvSpPr>
        <p:spPr>
          <a:xfrm>
            <a:off x="311700" y="2957663"/>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Write a description</a:t>
            </a:r>
            <a:endParaRPr sz="1575" b="0" i="0" u="none" strike="noStrike" cap="none">
              <a:solidFill>
                <a:srgbClr val="000000"/>
              </a:solidFill>
              <a:latin typeface="Arial"/>
              <a:ea typeface="Arial"/>
              <a:cs typeface="Arial"/>
              <a:sym typeface="Arial"/>
            </a:endParaRPr>
          </a:p>
        </p:txBody>
      </p:sp>
      <p:sp>
        <p:nvSpPr>
          <p:cNvPr id="509" name="Google Shape;509;p62"/>
          <p:cNvSpPr txBox="1"/>
          <p:nvPr/>
        </p:nvSpPr>
        <p:spPr>
          <a:xfrm>
            <a:off x="311700" y="33818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Share your solution</a:t>
            </a:r>
            <a:endParaRPr sz="1575" b="0" i="0" u="none" strike="noStrike" cap="none">
              <a:solidFill>
                <a:srgbClr val="000000"/>
              </a:solidFill>
              <a:latin typeface="Arial"/>
              <a:ea typeface="Arial"/>
              <a:cs typeface="Arial"/>
              <a:sym typeface="Arial"/>
            </a:endParaRPr>
          </a:p>
        </p:txBody>
      </p:sp>
      <p:sp>
        <p:nvSpPr>
          <p:cNvPr id="510" name="Google Shape;510;p62"/>
          <p:cNvSpPr txBox="1"/>
          <p:nvPr/>
        </p:nvSpPr>
        <p:spPr>
          <a:xfrm>
            <a:off x="311700" y="376877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Enter our competition</a:t>
            </a:r>
            <a:endParaRPr sz="157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3"/>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516" name="Google Shape;516;p63"/>
          <p:cNvSpPr/>
          <p:nvPr/>
        </p:nvSpPr>
        <p:spPr>
          <a:xfrm>
            <a:off x="-44959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7" name="Google Shape;517;p6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272869"/>
            <a:ext cx="1201966" cy="471275"/>
          </a:xfrm>
          <a:prstGeom prst="rect">
            <a:avLst/>
          </a:prstGeom>
          <a:noFill/>
          <a:ln>
            <a:noFill/>
          </a:ln>
        </p:spPr>
      </p:pic>
      <p:pic>
        <p:nvPicPr>
          <p:cNvPr id="518" name="Google Shape;518;p6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19" name="Google Shape;519;p63"/>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p6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21" name="Google Shape;521;p63"/>
          <p:cNvSpPr txBox="1"/>
          <p:nvPr/>
        </p:nvSpPr>
        <p:spPr>
          <a:xfrm>
            <a:off x="347775" y="452225"/>
            <a:ext cx="89499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rgbClr val="FFD400"/>
                </a:solidFill>
                <a:latin typeface="Noto Sans JP"/>
                <a:ea typeface="Noto Sans JP"/>
                <a:cs typeface="Noto Sans JP"/>
                <a:sym typeface="Noto Sans JP"/>
              </a:rPr>
              <a:t>Individual or Pairs - </a:t>
            </a:r>
            <a:br>
              <a:rPr lang="en-GB" sz="2100" b="0" i="0" u="none" strike="noStrike" cap="none">
                <a:solidFill>
                  <a:srgbClr val="FFD400"/>
                </a:solidFill>
                <a:latin typeface="Noto Sans JP"/>
                <a:ea typeface="Noto Sans JP"/>
                <a:cs typeface="Noto Sans JP"/>
                <a:sym typeface="Noto Sans JP"/>
              </a:rPr>
            </a:br>
            <a:r>
              <a:rPr lang="en-GB" sz="3100" b="1" i="0" u="none" strike="noStrike" cap="none">
                <a:solidFill>
                  <a:srgbClr val="FFD400"/>
                </a:solidFill>
                <a:latin typeface="Noto Sans JP"/>
                <a:ea typeface="Noto Sans JP"/>
                <a:cs typeface="Noto Sans JP"/>
                <a:sym typeface="Noto Sans JP"/>
              </a:rPr>
              <a:t>Final Checklist</a:t>
            </a:r>
            <a:endParaRPr sz="3100" b="1" i="0" u="none" strike="noStrike" cap="none">
              <a:solidFill>
                <a:srgbClr val="FFD400"/>
              </a:solidFill>
              <a:latin typeface="Noto Sans JP"/>
              <a:ea typeface="Noto Sans JP"/>
              <a:cs typeface="Noto Sans JP"/>
              <a:sym typeface="Noto Sans JP"/>
            </a:endParaRPr>
          </a:p>
        </p:txBody>
      </p:sp>
      <p:sp>
        <p:nvSpPr>
          <p:cNvPr id="522" name="Google Shape;522;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
        <p:nvSpPr>
          <p:cNvPr id="523" name="Google Shape;523;p63"/>
          <p:cNvSpPr txBox="1"/>
          <p:nvPr/>
        </p:nvSpPr>
        <p:spPr>
          <a:xfrm>
            <a:off x="347775" y="1855700"/>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Labelled your final design?</a:t>
            </a:r>
            <a:endParaRPr sz="1475" b="0" i="0" u="none" strike="noStrike" cap="none">
              <a:solidFill>
                <a:srgbClr val="000000"/>
              </a:solidFill>
              <a:latin typeface="Arial"/>
              <a:ea typeface="Arial"/>
              <a:cs typeface="Arial"/>
              <a:sym typeface="Arial"/>
            </a:endParaRPr>
          </a:p>
        </p:txBody>
      </p:sp>
      <p:sp>
        <p:nvSpPr>
          <p:cNvPr id="524" name="Google Shape;524;p63"/>
          <p:cNvSpPr txBox="1"/>
          <p:nvPr/>
        </p:nvSpPr>
        <p:spPr>
          <a:xfrm>
            <a:off x="347775" y="2287125"/>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Written a description of your solution</a:t>
            </a:r>
            <a:endParaRPr sz="1475" b="0" i="0" u="none" strike="noStrike" cap="none">
              <a:solidFill>
                <a:srgbClr val="000000"/>
              </a:solidFill>
              <a:latin typeface="Arial"/>
              <a:ea typeface="Arial"/>
              <a:cs typeface="Arial"/>
              <a:sym typeface="Arial"/>
            </a:endParaRPr>
          </a:p>
        </p:txBody>
      </p:sp>
      <p:sp>
        <p:nvSpPr>
          <p:cNvPr id="525" name="Google Shape;525;p63"/>
          <p:cNvSpPr txBox="1"/>
          <p:nvPr/>
        </p:nvSpPr>
        <p:spPr>
          <a:xfrm>
            <a:off x="347775" y="2729725"/>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Got your model ready for its photo?</a:t>
            </a:r>
            <a:endParaRPr sz="1475" b="0" i="0" u="none" strike="noStrike" cap="none">
              <a:solidFill>
                <a:srgbClr val="000000"/>
              </a:solidFill>
              <a:latin typeface="Arial"/>
              <a:ea typeface="Arial"/>
              <a:cs typeface="Arial"/>
              <a:sym typeface="Arial"/>
            </a:endParaRPr>
          </a:p>
        </p:txBody>
      </p:sp>
      <p:sp>
        <p:nvSpPr>
          <p:cNvPr id="526" name="Google Shape;526;p63"/>
          <p:cNvSpPr txBox="1"/>
          <p:nvPr/>
        </p:nvSpPr>
        <p:spPr>
          <a:xfrm>
            <a:off x="347775" y="3144338"/>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Prepared your presentation?</a:t>
            </a:r>
            <a:endParaRPr sz="1475" b="0" i="0" u="none" strike="noStrike" cap="none">
              <a:solidFill>
                <a:srgbClr val="000000"/>
              </a:solidFill>
              <a:latin typeface="Arial"/>
              <a:ea typeface="Arial"/>
              <a:cs typeface="Arial"/>
              <a:sym typeface="Arial"/>
            </a:endParaRPr>
          </a:p>
        </p:txBody>
      </p:sp>
      <p:sp>
        <p:nvSpPr>
          <p:cNvPr id="527" name="Google Shape;527;p63"/>
          <p:cNvSpPr txBox="1"/>
          <p:nvPr/>
        </p:nvSpPr>
        <p:spPr>
          <a:xfrm>
            <a:off x="347775" y="1481525"/>
            <a:ext cx="4368600" cy="42768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1200"/>
              </a:spcBef>
              <a:spcAft>
                <a:spcPts val="0"/>
              </a:spcAft>
              <a:buClr>
                <a:srgbClr val="000000"/>
              </a:buClr>
              <a:buSzPts val="1500"/>
              <a:buFont typeface="Arial"/>
              <a:buNone/>
            </a:pPr>
            <a:r>
              <a:rPr lang="en-GB" sz="1500" b="1" i="0" u="none" strike="noStrike" cap="none">
                <a:solidFill>
                  <a:srgbClr val="EFEDED"/>
                </a:solidFill>
                <a:latin typeface="Noto Sans JP"/>
                <a:ea typeface="Noto Sans JP"/>
                <a:cs typeface="Noto Sans JP"/>
                <a:sym typeface="Noto Sans JP"/>
              </a:rPr>
              <a:t>Have you:</a:t>
            </a:r>
            <a:endParaRPr sz="1900" b="1" i="0" u="none" strike="noStrike" cap="none">
              <a:solidFill>
                <a:srgbClr val="EFEDED"/>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64" title="BTC BFB Web competition banner 2 1920x1080.jpg"/>
          <p:cNvPicPr preferRelativeResize="0"/>
          <p:nvPr/>
        </p:nvPicPr>
        <p:blipFill>
          <a:blip r:embed="rId3">
            <a:alphaModFix/>
          </a:blip>
          <a:stretch>
            <a:fillRect/>
          </a:stretch>
        </p:blipFill>
        <p:spPr>
          <a:xfrm>
            <a:off x="-1099043" y="-491362"/>
            <a:ext cx="10243037" cy="5761676"/>
          </a:xfrm>
          <a:prstGeom prst="rect">
            <a:avLst/>
          </a:prstGeom>
          <a:noFill/>
          <a:ln>
            <a:noFill/>
          </a:ln>
        </p:spPr>
      </p:pic>
      <p:pic>
        <p:nvPicPr>
          <p:cNvPr id="533" name="Google Shape;533;p6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84250" y="303799"/>
            <a:ext cx="1587523" cy="622449"/>
          </a:xfrm>
          <a:prstGeom prst="rect">
            <a:avLst/>
          </a:prstGeom>
          <a:noFill/>
          <a:ln>
            <a:noFill/>
          </a:ln>
        </p:spPr>
      </p:pic>
      <p:pic>
        <p:nvPicPr>
          <p:cNvPr id="534" name="Google Shape;534;p6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38992" y="4587025"/>
            <a:ext cx="333455" cy="333450"/>
          </a:xfrm>
          <a:prstGeom prst="rect">
            <a:avLst/>
          </a:prstGeom>
          <a:noFill/>
          <a:ln>
            <a:noFill/>
          </a:ln>
        </p:spPr>
      </p:pic>
      <p:pic>
        <p:nvPicPr>
          <p:cNvPr id="535" name="Google Shape;535;p6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32273" y="4602713"/>
            <a:ext cx="695004" cy="302075"/>
          </a:xfrm>
          <a:prstGeom prst="rect">
            <a:avLst/>
          </a:prstGeom>
          <a:noFill/>
          <a:ln w="9525" cap="flat" cmpd="sng">
            <a:solidFill>
              <a:srgbClr val="FFFFFF"/>
            </a:solidFill>
            <a:prstDash val="solid"/>
            <a:round/>
            <a:headEnd type="none" w="sm" len="sm"/>
            <a:tailEnd type="none" w="sm" len="sm"/>
          </a:ln>
        </p:spPr>
      </p:pic>
      <p:sp>
        <p:nvSpPr>
          <p:cNvPr id="536" name="Google Shape;536;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solidFill>
                  <a:schemeClr val="lt1"/>
                </a:solidFill>
              </a:rPr>
              <a:t>34</a:t>
            </a:fld>
            <a:endParaRPr>
              <a:solidFill>
                <a:schemeClr val="lt1"/>
              </a:solidFill>
            </a:endParaRPr>
          </a:p>
        </p:txBody>
      </p:sp>
      <p:pic>
        <p:nvPicPr>
          <p:cNvPr id="537" name="Google Shape;537;p64"/>
          <p:cNvPicPr preferRelativeResize="0"/>
          <p:nvPr/>
        </p:nvPicPr>
        <p:blipFill rotWithShape="1">
          <a:blip r:embed="rId7">
            <a:alphaModFix/>
          </a:blip>
          <a:srcRect/>
          <a:stretch/>
        </p:blipFill>
        <p:spPr>
          <a:xfrm>
            <a:off x="1186940" y="-4174482"/>
            <a:ext cx="6554911" cy="3683144"/>
          </a:xfrm>
          <a:prstGeom prst="rect">
            <a:avLst/>
          </a:prstGeom>
          <a:noFill/>
          <a:ln>
            <a:noFill/>
          </a:ln>
        </p:spPr>
      </p:pic>
      <p:sp>
        <p:nvSpPr>
          <p:cNvPr id="538" name="Google Shape;538;p64"/>
          <p:cNvSpPr txBox="1"/>
          <p:nvPr/>
        </p:nvSpPr>
        <p:spPr>
          <a:xfrm>
            <a:off x="3378450" y="4663225"/>
            <a:ext cx="38421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450" b="1">
                <a:solidFill>
                  <a:srgbClr val="FFD400"/>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buildthechange.theday.co.uk/competition</a:t>
            </a:r>
            <a:endParaRPr sz="22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5"/>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p65" title="BtC-DPfP_Minifigures_All-People_v1_RGB_transparent.png"/>
          <p:cNvPicPr preferRelativeResize="0"/>
          <p:nvPr/>
        </p:nvPicPr>
        <p:blipFill rotWithShape="1">
          <a:blip r:embed="rId3">
            <a:alphaModFix/>
          </a:blip>
          <a:srcRect/>
          <a:stretch/>
        </p:blipFill>
        <p:spPr>
          <a:xfrm>
            <a:off x="-122850" y="802575"/>
            <a:ext cx="9144000" cy="5143500"/>
          </a:xfrm>
          <a:prstGeom prst="rect">
            <a:avLst/>
          </a:prstGeom>
          <a:noFill/>
          <a:ln>
            <a:noFill/>
          </a:ln>
        </p:spPr>
      </p:pic>
      <p:sp>
        <p:nvSpPr>
          <p:cNvPr id="545" name="Google Shape;545;p65"/>
          <p:cNvSpPr txBox="1">
            <a:spLocks noGrp="1"/>
          </p:cNvSpPr>
          <p:nvPr>
            <p:ph type="title"/>
          </p:nvPr>
        </p:nvSpPr>
        <p:spPr>
          <a:xfrm>
            <a:off x="311700" y="36913"/>
            <a:ext cx="85206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GB" sz="6600" b="1">
                <a:solidFill>
                  <a:srgbClr val="FFD400"/>
                </a:solidFill>
                <a:latin typeface="Noto Sans JP"/>
                <a:ea typeface="Noto Sans JP"/>
                <a:cs typeface="Noto Sans JP"/>
                <a:sym typeface="Noto Sans JP"/>
              </a:rPr>
              <a:t>Share your ideas</a:t>
            </a:r>
            <a:endParaRPr sz="6600" b="1">
              <a:solidFill>
                <a:srgbClr val="FFD400"/>
              </a:solidFill>
              <a:latin typeface="Noto Sans JP"/>
              <a:ea typeface="Noto Sans JP"/>
              <a:cs typeface="Noto Sans JP"/>
              <a:sym typeface="Noto Sans JP"/>
            </a:endParaRPr>
          </a:p>
        </p:txBody>
      </p:sp>
      <p:sp>
        <p:nvSpPr>
          <p:cNvPr id="546" name="Google Shape;546;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35</a:t>
            </a:fld>
            <a:endParaRPr/>
          </a:p>
        </p:txBody>
      </p:sp>
      <p:pic>
        <p:nvPicPr>
          <p:cNvPr id="547" name="Google Shape;547;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548" name="Google Shape;548;p6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549" name="Google Shape;549;p6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6"/>
          <p:cNvSpPr/>
          <p:nvPr/>
        </p:nvSpPr>
        <p:spPr>
          <a:xfrm>
            <a:off x="0" y="0"/>
            <a:ext cx="9243000" cy="51954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66"/>
          <p:cNvSpPr txBox="1">
            <a:spLocks noGrp="1"/>
          </p:cNvSpPr>
          <p:nvPr>
            <p:ph type="title"/>
          </p:nvPr>
        </p:nvSpPr>
        <p:spPr>
          <a:xfrm>
            <a:off x="311700" y="826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dirty="0">
                <a:solidFill>
                  <a:srgbClr val="FFD400"/>
                </a:solidFill>
                <a:latin typeface="Noto Sans JP"/>
                <a:ea typeface="Noto Sans JP"/>
                <a:cs typeface="Noto Sans JP"/>
                <a:sym typeface="Noto Sans JP"/>
              </a:rPr>
              <a:t>Share it with the world</a:t>
            </a:r>
            <a:endParaRPr sz="3120" b="1" dirty="0">
              <a:solidFill>
                <a:srgbClr val="FFD400"/>
              </a:solidFill>
              <a:latin typeface="Noto Sans JP"/>
              <a:ea typeface="Noto Sans JP"/>
              <a:cs typeface="Noto Sans JP"/>
              <a:sym typeface="Noto Sans JP"/>
            </a:endParaRPr>
          </a:p>
        </p:txBody>
      </p:sp>
      <p:sp>
        <p:nvSpPr>
          <p:cNvPr id="556" name="Google Shape;556;p66"/>
          <p:cNvSpPr txBox="1">
            <a:spLocks noGrp="1"/>
          </p:cNvSpPr>
          <p:nvPr>
            <p:ph type="body" idx="1"/>
          </p:nvPr>
        </p:nvSpPr>
        <p:spPr>
          <a:xfrm>
            <a:off x="311700" y="1587750"/>
            <a:ext cx="5412300" cy="1860844"/>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40252"/>
              <a:buNone/>
            </a:pPr>
            <a:r>
              <a:rPr lang="en-GB" sz="1500" b="1" dirty="0">
                <a:solidFill>
                  <a:srgbClr val="EFEDED"/>
                </a:solidFill>
                <a:latin typeface="Noto Sans JP"/>
                <a:ea typeface="Noto Sans JP"/>
                <a:cs typeface="Noto Sans JP"/>
                <a:sym typeface="Noto Sans JP"/>
              </a:rPr>
              <a:t>Missed the competition deadline? </a:t>
            </a:r>
          </a:p>
          <a:p>
            <a:pPr marL="0" lvl="0" indent="0" algn="l" rtl="0">
              <a:lnSpc>
                <a:spcPct val="115000"/>
              </a:lnSpc>
              <a:spcBef>
                <a:spcPts val="0"/>
              </a:spcBef>
              <a:spcAft>
                <a:spcPts val="0"/>
              </a:spcAft>
              <a:buSzPct val="140252"/>
              <a:buNone/>
            </a:pPr>
            <a:endParaRPr lang="en-GB" sz="1500" b="1" dirty="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dirty="0">
                <a:solidFill>
                  <a:srgbClr val="EFEDED"/>
                </a:solidFill>
                <a:latin typeface="Noto Sans JP"/>
                <a:ea typeface="Noto Sans JP"/>
                <a:cs typeface="Noto Sans JP"/>
                <a:sym typeface="Noto Sans JP"/>
              </a:rPr>
              <a:t>Don’t worry, your kids’ awesome ideas can be published on the LEGO.com website year-round! Simply </a:t>
            </a:r>
            <a:r>
              <a:rPr lang="en-GB" sz="1500" u="sng" dirty="0">
                <a:solidFill>
                  <a:srgbClr val="FFD400"/>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upload photos </a:t>
            </a:r>
            <a:r>
              <a:rPr lang="en-GB" sz="1500" dirty="0">
                <a:solidFill>
                  <a:srgbClr val="EFEDED"/>
                </a:solidFill>
                <a:latin typeface="Noto Sans JP"/>
                <a:ea typeface="Noto Sans JP"/>
                <a:cs typeface="Noto Sans JP"/>
                <a:sym typeface="Noto Sans JP"/>
              </a:rPr>
              <a:t>with a 200-character max description of your children’s creations to our Build the Change </a:t>
            </a:r>
            <a:r>
              <a:rPr lang="en-GB" sz="1500" u="sng" dirty="0">
                <a:solidFill>
                  <a:srgbClr val="FFD400"/>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photo gallery</a:t>
            </a:r>
            <a:r>
              <a:rPr lang="en-GB" sz="1500" dirty="0">
                <a:solidFill>
                  <a:srgbClr val="EFEDED"/>
                </a:solidFill>
                <a:latin typeface="Noto Sans JP"/>
                <a:ea typeface="Noto Sans JP"/>
                <a:cs typeface="Noto Sans JP"/>
                <a:sym typeface="Noto Sans JP"/>
              </a:rPr>
              <a:t>, for the whole world to see! </a:t>
            </a:r>
            <a:endParaRPr dirty="0"/>
          </a:p>
          <a:p>
            <a:pPr marL="0" lvl="0" indent="0" algn="l" rtl="0">
              <a:lnSpc>
                <a:spcPct val="115000"/>
              </a:lnSpc>
              <a:spcBef>
                <a:spcPts val="0"/>
              </a:spcBef>
              <a:spcAft>
                <a:spcPts val="0"/>
              </a:spcAft>
              <a:buSzPct val="140252"/>
              <a:buNone/>
            </a:pPr>
            <a:endParaRPr sz="1500" dirty="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dirty="0">
                <a:solidFill>
                  <a:srgbClr val="EFEDED"/>
                </a:solidFill>
                <a:latin typeface="Noto Sans JP"/>
                <a:ea typeface="Noto Sans JP"/>
                <a:cs typeface="Noto Sans JP"/>
                <a:sym typeface="Noto Sans JP"/>
              </a:rPr>
              <a:t>They might even be our next </a:t>
            </a:r>
            <a:r>
              <a:rPr lang="en-GB" sz="1500" b="1" dirty="0">
                <a:solidFill>
                  <a:srgbClr val="EFEDED"/>
                </a:solidFill>
                <a:latin typeface="Noto Sans JP"/>
                <a:ea typeface="Noto Sans JP"/>
                <a:cs typeface="Noto Sans JP"/>
                <a:sym typeface="Noto Sans JP"/>
              </a:rPr>
              <a:t>Builder of the Week</a:t>
            </a:r>
            <a:r>
              <a:rPr lang="en-GB" sz="1500" dirty="0">
                <a:solidFill>
                  <a:srgbClr val="EFEDED"/>
                </a:solidFill>
                <a:latin typeface="Noto Sans JP"/>
                <a:ea typeface="Noto Sans JP"/>
                <a:cs typeface="Noto Sans JP"/>
                <a:sym typeface="Noto Sans JP"/>
              </a:rPr>
              <a:t>!</a:t>
            </a:r>
            <a:endParaRPr sz="1500" dirty="0">
              <a:solidFill>
                <a:srgbClr val="EFEDED"/>
              </a:solidFill>
              <a:latin typeface="Noto Sans JP"/>
              <a:ea typeface="Noto Sans JP"/>
              <a:cs typeface="Noto Sans JP"/>
              <a:sym typeface="Noto Sans JP"/>
            </a:endParaRPr>
          </a:p>
        </p:txBody>
      </p:sp>
      <p:pic>
        <p:nvPicPr>
          <p:cNvPr id="557" name="Google Shape;557;p6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23325" y="3625795"/>
            <a:ext cx="1153103" cy="1174031"/>
          </a:xfrm>
          <a:prstGeom prst="rect">
            <a:avLst/>
          </a:prstGeom>
          <a:noFill/>
          <a:ln>
            <a:noFill/>
          </a:ln>
        </p:spPr>
      </p:pic>
      <p:pic>
        <p:nvPicPr>
          <p:cNvPr id="558" name="Google Shape;558;p6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1350" y="305162"/>
            <a:ext cx="1266473" cy="496575"/>
          </a:xfrm>
          <a:prstGeom prst="rect">
            <a:avLst/>
          </a:prstGeom>
          <a:noFill/>
          <a:ln>
            <a:noFill/>
          </a:ln>
        </p:spPr>
      </p:pic>
      <p:pic>
        <p:nvPicPr>
          <p:cNvPr id="559" name="Google Shape;559;p6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26571">
            <a:off x="5872850" y="423376"/>
            <a:ext cx="2023500" cy="1828000"/>
          </a:xfrm>
          <a:prstGeom prst="rect">
            <a:avLst/>
          </a:prstGeom>
          <a:noFill/>
          <a:ln w="19050" cap="flat" cmpd="sng">
            <a:solidFill>
              <a:schemeClr val="lt1"/>
            </a:solidFill>
            <a:prstDash val="solid"/>
            <a:round/>
            <a:headEnd type="none" w="sm" len="sm"/>
            <a:tailEnd type="none" w="sm" len="sm"/>
          </a:ln>
        </p:spPr>
      </p:pic>
      <p:sp>
        <p:nvSpPr>
          <p:cNvPr id="560" name="Google Shape;560;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pic>
        <p:nvPicPr>
          <p:cNvPr id="561" name="Google Shape;561;p6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19515">
            <a:off x="6998000" y="1353050"/>
            <a:ext cx="1775906" cy="3154800"/>
          </a:xfrm>
          <a:prstGeom prst="rect">
            <a:avLst/>
          </a:prstGeom>
          <a:noFill/>
          <a:ln w="19050" cap="flat" cmpd="sng">
            <a:solidFill>
              <a:schemeClr val="lt1"/>
            </a:solidFill>
            <a:prstDash val="solid"/>
            <a:round/>
            <a:headEnd type="none" w="sm" len="sm"/>
            <a:tailEnd type="none" w="sm" len="sm"/>
          </a:ln>
        </p:spPr>
      </p:pic>
      <p:pic>
        <p:nvPicPr>
          <p:cNvPr id="562" name="Google Shape;562;p66"/>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787">
            <a:off x="5513093" y="3367726"/>
            <a:ext cx="1668195" cy="1435822"/>
          </a:xfrm>
          <a:prstGeom prst="rect">
            <a:avLst/>
          </a:prstGeom>
          <a:noFill/>
          <a:ln w="19050" cap="flat" cmpd="sng">
            <a:solidFill>
              <a:schemeClr val="lt1"/>
            </a:solidFill>
            <a:prstDash val="solid"/>
            <a:round/>
            <a:headEnd type="none" w="sm" len="sm"/>
            <a:tailEnd type="none" w="sm" len="sm"/>
          </a:ln>
        </p:spPr>
      </p:pic>
      <p:sp>
        <p:nvSpPr>
          <p:cNvPr id="563" name="Google Shape;563;p66"/>
          <p:cNvSpPr txBox="1"/>
          <p:nvPr/>
        </p:nvSpPr>
        <p:spPr>
          <a:xfrm>
            <a:off x="1787823" y="3600972"/>
            <a:ext cx="2653548" cy="1174031"/>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2"/>
              </a:buClr>
              <a:buSzPts val="1946"/>
              <a:buFont typeface="Arial"/>
              <a:buNone/>
            </a:pPr>
            <a:r>
              <a:rPr lang="en-GB" sz="1500" b="0" i="0" u="none" strike="noStrike" cap="none">
                <a:solidFill>
                  <a:srgbClr val="EFEDED"/>
                </a:solidFill>
                <a:latin typeface="Noto Sans JP"/>
                <a:ea typeface="Noto Sans JP"/>
                <a:cs typeface="Noto Sans JP"/>
                <a:sym typeface="Noto Sans JP"/>
              </a:rPr>
              <a:t>Scan the QR code with a camera to start uploading.</a:t>
            </a:r>
            <a:endParaRPr sz="1400" b="0" i="0" u="none" strike="noStrike" cap="none">
              <a:solidFill>
                <a:srgbClr val="000000"/>
              </a:solidFill>
              <a:latin typeface="Arial"/>
              <a:ea typeface="Arial"/>
              <a:cs typeface="Arial"/>
              <a:sym typeface="Arial"/>
            </a:endParaRPr>
          </a:p>
        </p:txBody>
      </p:sp>
      <p:pic>
        <p:nvPicPr>
          <p:cNvPr id="564" name="Google Shape;564;p66"/>
          <p:cNvPicPr preferRelativeResize="0"/>
          <p:nvPr/>
        </p:nvPicPr>
        <p:blipFill rotWithShape="1">
          <a:blip r:embed="rId10">
            <a:alphaModFix/>
          </a:blip>
          <a:srcRect/>
          <a:stretch/>
        </p:blipFill>
        <p:spPr>
          <a:xfrm>
            <a:off x="536312" y="3749250"/>
            <a:ext cx="927125" cy="927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7"/>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67"/>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7"/>
          <p:cNvSpPr txBox="1">
            <a:spLocks noGrp="1"/>
          </p:cNvSpPr>
          <p:nvPr>
            <p:ph type="subTitle" idx="4294967295"/>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GB" sz="5800" b="1" i="0" u="none" strike="noStrike" cap="none">
                <a:solidFill>
                  <a:srgbClr val="FFD400"/>
                </a:solidFill>
                <a:latin typeface="Noto Sans JP"/>
                <a:ea typeface="Noto Sans JP"/>
                <a:cs typeface="Noto Sans JP"/>
                <a:sym typeface="Noto Sans JP"/>
              </a:rPr>
              <a:t>Appendix</a:t>
            </a:r>
            <a:endParaRPr sz="5800" b="1" i="0" u="none" strike="noStrike" cap="none">
              <a:solidFill>
                <a:srgbClr val="FFD400"/>
              </a:solidFill>
              <a:latin typeface="Noto Sans JP"/>
              <a:ea typeface="Noto Sans JP"/>
              <a:cs typeface="Noto Sans JP"/>
              <a:sym typeface="Noto Sans JP"/>
            </a:endParaRPr>
          </a:p>
        </p:txBody>
      </p:sp>
      <p:pic>
        <p:nvPicPr>
          <p:cNvPr id="572" name="Google Shape;572;p67" title="diverse-minifigs-with-megaphones-01-RGB-transparent-50%.png"/>
          <p:cNvPicPr preferRelativeResize="0"/>
          <p:nvPr/>
        </p:nvPicPr>
        <p:blipFill rotWithShape="1">
          <a:blip r:embed="rId3" cstate="print">
            <a:alphaModFix/>
            <a:extLst>
              <a:ext uri="{28A0092B-C50C-407E-A947-70E740481C1C}">
                <a14:useLocalDpi xmlns:a14="http://schemas.microsoft.com/office/drawing/2010/main"/>
              </a:ext>
            </a:extLst>
          </a:blip>
          <a:srcRect l="-4754" b="-812"/>
          <a:stretch/>
        </p:blipFill>
        <p:spPr>
          <a:xfrm>
            <a:off x="3804800" y="-397275"/>
            <a:ext cx="6276675" cy="5143501"/>
          </a:xfrm>
          <a:prstGeom prst="rect">
            <a:avLst/>
          </a:prstGeom>
          <a:noFill/>
          <a:ln>
            <a:noFill/>
          </a:ln>
        </p:spPr>
      </p:pic>
      <p:pic>
        <p:nvPicPr>
          <p:cNvPr id="573" name="Google Shape;573;p6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574" name="Google Shape;574;p6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575" name="Google Shape;575;p6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6" name="Google Shape;576;p6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577" name="Google Shape;577;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4100" y="2895975"/>
            <a:ext cx="4700698" cy="2644151"/>
          </a:xfrm>
          <a:prstGeom prst="rect">
            <a:avLst/>
          </a:prstGeom>
          <a:noFill/>
          <a:ln>
            <a:noFill/>
          </a:ln>
        </p:spPr>
      </p:pic>
      <p:sp>
        <p:nvSpPr>
          <p:cNvPr id="583" name="Google Shape;583;p68"/>
          <p:cNvSpPr txBox="1">
            <a:spLocks noGrp="1"/>
          </p:cNvSpPr>
          <p:nvPr>
            <p:ph type="title"/>
          </p:nvPr>
        </p:nvSpPr>
        <p:spPr>
          <a:xfrm>
            <a:off x="311700" y="108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Team roles</a:t>
            </a:r>
            <a:endParaRPr sz="3120" b="1">
              <a:solidFill>
                <a:srgbClr val="217C3C"/>
              </a:solidFill>
              <a:latin typeface="Noto Sans JP"/>
              <a:ea typeface="Noto Sans JP"/>
              <a:cs typeface="Noto Sans JP"/>
              <a:sym typeface="Noto Sans JP"/>
            </a:endParaRPr>
          </a:p>
        </p:txBody>
      </p:sp>
      <p:sp>
        <p:nvSpPr>
          <p:cNvPr id="584" name="Google Shape;584;p68"/>
          <p:cNvSpPr txBox="1">
            <a:spLocks noGrp="1"/>
          </p:cNvSpPr>
          <p:nvPr>
            <p:ph type="body" idx="1"/>
          </p:nvPr>
        </p:nvSpPr>
        <p:spPr>
          <a:xfrm>
            <a:off x="379075" y="1727100"/>
            <a:ext cx="4008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500" b="1">
                <a:solidFill>
                  <a:srgbClr val="217C3C"/>
                </a:solidFill>
                <a:latin typeface="Noto Sans JP"/>
                <a:ea typeface="Noto Sans JP"/>
                <a:cs typeface="Noto Sans JP"/>
                <a:sym typeface="Noto Sans JP"/>
              </a:rPr>
              <a:t>Presenter</a:t>
            </a:r>
            <a:br>
              <a:rPr lang="en-GB" sz="1500" b="1">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200" b="1">
              <a:latin typeface="Noto Sans JP"/>
              <a:ea typeface="Noto Sans JP"/>
              <a:cs typeface="Noto Sans JP"/>
              <a:sym typeface="Noto Sans JP"/>
            </a:endParaRPr>
          </a:p>
        </p:txBody>
      </p:sp>
      <p:sp>
        <p:nvSpPr>
          <p:cNvPr id="585" name="Google Shape;585;p68"/>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68"/>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7" name="Google Shape;587;p6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88" name="Google Shape;588;p6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89" name="Google Shape;589;p68"/>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p6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591" name="Google Shape;591;p68"/>
          <p:cNvSpPr txBox="1"/>
          <p:nvPr/>
        </p:nvSpPr>
        <p:spPr>
          <a:xfrm>
            <a:off x="4770900" y="1714950"/>
            <a:ext cx="40614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Writer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writer explains the team's ideas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in the best words possible.</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Designer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designer creates and improves the team's awesome drawings.</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120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Builder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builder brings the design to life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with a cool model.</a:t>
            </a:r>
            <a:endParaRPr sz="1800" b="0" i="0" u="none" strike="noStrike" cap="none">
              <a:solidFill>
                <a:schemeClr val="dk2"/>
              </a:solidFill>
              <a:latin typeface="Arial"/>
              <a:ea typeface="Arial"/>
              <a:cs typeface="Arial"/>
              <a:sym typeface="Arial"/>
            </a:endParaRPr>
          </a:p>
        </p:txBody>
      </p:sp>
      <p:sp>
        <p:nvSpPr>
          <p:cNvPr id="592" name="Google Shape;59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p:nvPr/>
        </p:nvSpPr>
        <p:spPr>
          <a:xfrm>
            <a:off x="-1001700" y="-7951"/>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87" name="Google Shape;87;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88" name="Google Shape;88;p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90" name="Google Shape;90;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95001" y="802200"/>
            <a:ext cx="1749000" cy="1691850"/>
          </a:xfrm>
          <a:prstGeom prst="rect">
            <a:avLst/>
          </a:prstGeom>
          <a:noFill/>
          <a:ln>
            <a:noFill/>
          </a:ln>
        </p:spPr>
      </p:pic>
      <p:pic>
        <p:nvPicPr>
          <p:cNvPr id="91" name="Google Shape;91;p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 y="3174075"/>
            <a:ext cx="2042850" cy="1969424"/>
          </a:xfrm>
          <a:prstGeom prst="rect">
            <a:avLst/>
          </a:prstGeom>
          <a:noFill/>
          <a:ln>
            <a:noFill/>
          </a:ln>
        </p:spPr>
      </p:pic>
      <p:pic>
        <p:nvPicPr>
          <p:cNvPr id="92" name="Google Shape;92;p3" descr="Build The Change Intro_English">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815247" y="1318849"/>
            <a:ext cx="5253603" cy="2968286"/>
          </a:xfrm>
          <a:prstGeom prst="rect">
            <a:avLst/>
          </a:prstGeom>
          <a:noFill/>
          <a:ln>
            <a:noFill/>
          </a:ln>
        </p:spPr>
      </p:pic>
      <p:sp>
        <p:nvSpPr>
          <p:cNvPr id="93" name="Google Shape;93;p3"/>
          <p:cNvSpPr/>
          <p:nvPr/>
        </p:nvSpPr>
        <p:spPr>
          <a:xfrm>
            <a:off x="4023600" y="2513975"/>
            <a:ext cx="802200" cy="802200"/>
          </a:xfrm>
          <a:prstGeom prst="ellipse">
            <a:avLst/>
          </a:prstGeom>
          <a:solidFill>
            <a:schemeClr val="lt1"/>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 name="Google Shape;94;p3"/>
          <p:cNvSpPr/>
          <p:nvPr/>
        </p:nvSpPr>
        <p:spPr>
          <a:xfrm rot="5400000">
            <a:off x="4270100" y="2724125"/>
            <a:ext cx="441600" cy="3819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a:stretch/>
        </p:blipFill>
        <p:spPr>
          <a:xfrm>
            <a:off x="5401675" y="-91500"/>
            <a:ext cx="5598325" cy="5598325"/>
          </a:xfrm>
          <a:prstGeom prst="rect">
            <a:avLst/>
          </a:prstGeom>
          <a:noFill/>
          <a:ln>
            <a:noFill/>
          </a:ln>
        </p:spPr>
      </p:pic>
      <p:sp>
        <p:nvSpPr>
          <p:cNvPr id="100" name="Google Shape;100;p4"/>
          <p:cNvSpPr/>
          <p:nvPr/>
        </p:nvSpPr>
        <p:spPr>
          <a:xfrm>
            <a:off x="-3676400" y="-62675"/>
            <a:ext cx="10351500" cy="52062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
          <p:cNvSpPr txBox="1">
            <a:spLocks noGrp="1"/>
          </p:cNvSpPr>
          <p:nvPr>
            <p:ph type="title"/>
          </p:nvPr>
        </p:nvSpPr>
        <p:spPr>
          <a:xfrm>
            <a:off x="548200" y="252888"/>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solidFill>
                  <a:srgbClr val="9D2E8C"/>
                </a:solidFill>
                <a:latin typeface="Noto Sans JP"/>
                <a:ea typeface="Noto Sans JP"/>
                <a:cs typeface="Noto Sans JP"/>
                <a:sym typeface="Noto Sans JP"/>
              </a:rPr>
              <a:t>Recreate a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happy moment...</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
        <p:nvSpPr>
          <p:cNvPr id="102" name="Google Shape;102;p4"/>
          <p:cNvSpPr txBox="1">
            <a:spLocks noGrp="1"/>
          </p:cNvSpPr>
          <p:nvPr>
            <p:ph type="body" idx="1"/>
          </p:nvPr>
        </p:nvSpPr>
        <p:spPr>
          <a:xfrm>
            <a:off x="548200" y="1320590"/>
            <a:ext cx="4126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1200"/>
              </a:spcAft>
              <a:buSzPts val="1800"/>
              <a:buNone/>
            </a:pPr>
            <a:r>
              <a:rPr lang="en-GB"/>
              <a:t>With others.</a:t>
            </a:r>
            <a:endParaRPr/>
          </a:p>
        </p:txBody>
      </p:sp>
      <p:pic>
        <p:nvPicPr>
          <p:cNvPr id="103" name="Google Shape;103;p4"/>
          <p:cNvPicPr preferRelativeResize="0"/>
          <p:nvPr/>
        </p:nvPicPr>
        <p:blipFill rotWithShape="1">
          <a:blip r:embed="rId4">
            <a:alphaModFix/>
          </a:blip>
          <a:srcRect/>
          <a:stretch/>
        </p:blipFill>
        <p:spPr>
          <a:xfrm>
            <a:off x="4208550" y="2948900"/>
            <a:ext cx="3035450" cy="2194600"/>
          </a:xfrm>
          <a:prstGeom prst="rect">
            <a:avLst/>
          </a:prstGeom>
          <a:noFill/>
          <a:ln>
            <a:noFill/>
          </a:ln>
        </p:spPr>
      </p:pic>
      <p:sp>
        <p:nvSpPr>
          <p:cNvPr id="104" name="Google Shape;104;p4"/>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4"/>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 name="Google Shape;106;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07" name="Google Shape;107;p4"/>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09" name="Google Shape;109;p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5"/>
          <p:cNvSpPr txBox="1">
            <a:spLocks noGrp="1"/>
          </p:cNvSpPr>
          <p:nvPr>
            <p:ph type="title"/>
          </p:nvPr>
        </p:nvSpPr>
        <p:spPr>
          <a:xfrm>
            <a:off x="3081450" y="163429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your happy moment</a:t>
            </a:r>
            <a:endParaRPr sz="3120" b="1">
              <a:solidFill>
                <a:srgbClr val="FFD400"/>
              </a:solidFill>
              <a:latin typeface="Noto Sans JP"/>
              <a:ea typeface="Noto Sans JP"/>
              <a:cs typeface="Noto Sans JP"/>
              <a:sym typeface="Noto Sans JP"/>
            </a:endParaRPr>
          </a:p>
        </p:txBody>
      </p:sp>
      <p:pic>
        <p:nvPicPr>
          <p:cNvPr id="116" name="Google Shape;116;p5"/>
          <p:cNvPicPr preferRelativeResize="0"/>
          <p:nvPr/>
        </p:nvPicPr>
        <p:blipFill rotWithShape="1">
          <a:blip r:embed="rId3">
            <a:alphaModFix/>
          </a:blip>
          <a:srcRect/>
          <a:stretch/>
        </p:blipFill>
        <p:spPr>
          <a:xfrm>
            <a:off x="438650" y="1190625"/>
            <a:ext cx="5832099" cy="3952876"/>
          </a:xfrm>
          <a:prstGeom prst="rect">
            <a:avLst/>
          </a:prstGeom>
          <a:noFill/>
          <a:ln>
            <a:noFill/>
          </a:ln>
        </p:spPr>
      </p:pic>
      <p:pic>
        <p:nvPicPr>
          <p:cNvPr id="117" name="Google Shape;117;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118" name="Google Shape;118;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119" name="Google Shape;119;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6"/>
          <p:cNvPicPr preferRelativeResize="0"/>
          <p:nvPr/>
        </p:nvPicPr>
        <p:blipFill rotWithShape="1">
          <a:blip r:embed="rId3">
            <a:alphaModFix/>
          </a:blip>
          <a:srcRect/>
          <a:stretch/>
        </p:blipFill>
        <p:spPr>
          <a:xfrm>
            <a:off x="-1999700" y="0"/>
            <a:ext cx="9156752" cy="5143500"/>
          </a:xfrm>
          <a:prstGeom prst="rect">
            <a:avLst/>
          </a:prstGeom>
          <a:noFill/>
          <a:ln>
            <a:noFill/>
          </a:ln>
        </p:spPr>
      </p:pic>
      <p:sp>
        <p:nvSpPr>
          <p:cNvPr id="125" name="Google Shape;125;p6"/>
          <p:cNvSpPr/>
          <p:nvPr/>
        </p:nvSpPr>
        <p:spPr>
          <a:xfrm>
            <a:off x="4981088" y="0"/>
            <a:ext cx="6699600" cy="51435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 name="Google Shape;126;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127" name="Google Shape;127;p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 name="Google Shape;128;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129" name="Google Shape;129;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819498">
            <a:off x="5177896" y="2991594"/>
            <a:ext cx="1622284" cy="2506510"/>
          </a:xfrm>
          <a:prstGeom prst="rect">
            <a:avLst/>
          </a:prstGeom>
          <a:noFill/>
          <a:ln>
            <a:noFill/>
          </a:ln>
        </p:spPr>
      </p:pic>
      <p:pic>
        <p:nvPicPr>
          <p:cNvPr id="130" name="Google Shape;130;p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77950" y="50125"/>
            <a:ext cx="2905749" cy="19351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7" title="wordcloud.jpg"/>
          <p:cNvPicPr preferRelativeResize="0"/>
          <p:nvPr/>
        </p:nvPicPr>
        <p:blipFill>
          <a:blip r:embed="rId3">
            <a:alphaModFix/>
          </a:blip>
          <a:stretch>
            <a:fillRect/>
          </a:stretch>
        </p:blipFill>
        <p:spPr>
          <a:xfrm>
            <a:off x="3830375" y="-457475"/>
            <a:ext cx="5206200" cy="5206200"/>
          </a:xfrm>
          <a:prstGeom prst="rect">
            <a:avLst/>
          </a:prstGeom>
          <a:noFill/>
          <a:ln>
            <a:noFill/>
          </a:ln>
        </p:spPr>
      </p:pic>
      <p:sp>
        <p:nvSpPr>
          <p:cNvPr id="136" name="Google Shape;136;p7"/>
          <p:cNvSpPr/>
          <p:nvPr/>
        </p:nvSpPr>
        <p:spPr>
          <a:xfrm>
            <a:off x="6960575" y="4255575"/>
            <a:ext cx="2076000" cy="8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
          <p:cNvSpPr/>
          <p:nvPr/>
        </p:nvSpPr>
        <p:spPr>
          <a:xfrm>
            <a:off x="-6292150" y="-62675"/>
            <a:ext cx="10351500" cy="5206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4426" y="763900"/>
            <a:ext cx="1573750" cy="617049"/>
          </a:xfrm>
          <a:prstGeom prst="rect">
            <a:avLst/>
          </a:prstGeom>
          <a:noFill/>
          <a:ln>
            <a:noFill/>
          </a:ln>
        </p:spPr>
      </p:pic>
      <p:pic>
        <p:nvPicPr>
          <p:cNvPr id="139" name="Google Shape;139;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140" name="Google Shape;140;p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142" name="Google Shape;142;p7"/>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806300" y="3020101"/>
            <a:ext cx="1014577" cy="1343150"/>
          </a:xfrm>
          <a:prstGeom prst="rect">
            <a:avLst/>
          </a:prstGeom>
          <a:noFill/>
          <a:ln>
            <a:noFill/>
          </a:ln>
        </p:spPr>
      </p:pic>
      <p:sp>
        <p:nvSpPr>
          <p:cNvPr id="143" name="Google Shape;143;p7"/>
          <p:cNvSpPr/>
          <p:nvPr/>
        </p:nvSpPr>
        <p:spPr>
          <a:xfrm>
            <a:off x="-818175" y="3211625"/>
            <a:ext cx="2759800" cy="953750"/>
          </a:xfrm>
          <a:custGeom>
            <a:avLst/>
            <a:gdLst/>
            <a:ahLst/>
            <a:cxnLst/>
            <a:rect l="l" t="t" r="r" b="b"/>
            <a:pathLst>
              <a:path w="110392" h="38150" extrusionOk="0">
                <a:moveTo>
                  <a:pt x="110392" y="29797"/>
                </a:moveTo>
                <a:cubicBezTo>
                  <a:pt x="102338" y="35163"/>
                  <a:pt x="91706" y="35343"/>
                  <a:pt x="82062" y="36147"/>
                </a:cubicBezTo>
                <a:cubicBezTo>
                  <a:pt x="70704" y="37093"/>
                  <a:pt x="58603" y="39980"/>
                  <a:pt x="47869" y="36147"/>
                </a:cubicBezTo>
                <a:cubicBezTo>
                  <a:pt x="32273" y="30577"/>
                  <a:pt x="15232" y="24165"/>
                  <a:pt x="4885" y="11235"/>
                </a:cubicBezTo>
                <a:cubicBezTo>
                  <a:pt x="2334" y="8046"/>
                  <a:pt x="1828" y="3652"/>
                  <a:pt x="0" y="0"/>
                </a:cubicBezTo>
              </a:path>
            </a:pathLst>
          </a:custGeom>
          <a:noFill/>
          <a:ln w="19050" cap="flat" cmpd="sng">
            <a:solidFill>
              <a:schemeClr val="lt1"/>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8"/>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Read all about it!</a:t>
            </a:r>
            <a:endParaRPr sz="3120" b="1">
              <a:solidFill>
                <a:srgbClr val="FFD400"/>
              </a:solidFill>
              <a:latin typeface="Noto Sans JP"/>
              <a:ea typeface="Noto Sans JP"/>
              <a:cs typeface="Noto Sans JP"/>
              <a:sym typeface="Noto Sans JP"/>
            </a:endParaRPr>
          </a:p>
        </p:txBody>
      </p:sp>
      <p:sp>
        <p:nvSpPr>
          <p:cNvPr id="150" name="Google Shape;150;p8"/>
          <p:cNvSpPr txBox="1">
            <a:spLocks noGrp="1"/>
          </p:cNvSpPr>
          <p:nvPr>
            <p:ph type="body" idx="1"/>
          </p:nvPr>
        </p:nvSpPr>
        <p:spPr>
          <a:xfrm>
            <a:off x="366775" y="1225750"/>
            <a:ext cx="333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None/>
            </a:pPr>
            <a:r>
              <a:rPr lang="en-GB" sz="2000" i="1" dirty="0">
                <a:solidFill>
                  <a:srgbClr val="FFFF00"/>
                </a:solidFill>
                <a:latin typeface="Noto Sans JP"/>
                <a:ea typeface="Noto Sans JP"/>
                <a:cs typeface="Noto Sans JP"/>
                <a:sym typeface="Noto Sans JP"/>
              </a:rPr>
              <a:t>Download the </a:t>
            </a:r>
            <a:r>
              <a:rPr lang="en-GB" sz="2000" i="1" u="sng" dirty="0">
                <a:solidFill>
                  <a:schemeClr val="lt1"/>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news</a:t>
            </a:r>
            <a:r>
              <a:rPr lang="en-GB" sz="2000" i="1" dirty="0">
                <a:solidFill>
                  <a:srgbClr val="FFFF00"/>
                </a:solidFill>
                <a:latin typeface="Noto Sans JP"/>
                <a:ea typeface="Noto Sans JP"/>
                <a:cs typeface="Noto Sans JP"/>
                <a:sym typeface="Noto Sans JP"/>
              </a:rPr>
              <a:t> article here.</a:t>
            </a:r>
            <a:endParaRPr dirty="0"/>
          </a:p>
          <a:p>
            <a:pPr marL="0" lvl="0" indent="0" algn="l" rtl="0">
              <a:lnSpc>
                <a:spcPct val="115000"/>
              </a:lnSpc>
              <a:spcBef>
                <a:spcPts val="1200"/>
              </a:spcBef>
              <a:spcAft>
                <a:spcPts val="0"/>
              </a:spcAft>
              <a:buClr>
                <a:schemeClr val="dk1"/>
              </a:buClr>
              <a:buSzPts val="1100"/>
              <a:buFont typeface="Arial"/>
              <a:buNone/>
            </a:pPr>
            <a:endParaRPr sz="1900" dirty="0">
              <a:solidFill>
                <a:srgbClr val="FF0000"/>
              </a:solidFill>
            </a:endParaRPr>
          </a:p>
        </p:txBody>
      </p:sp>
      <p:pic>
        <p:nvPicPr>
          <p:cNvPr id="151" name="Google Shape;151;p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72702">
            <a:off x="3752322" y="1059456"/>
            <a:ext cx="5128323" cy="374899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4243</Words>
  <Application>Microsoft Office PowerPoint</Application>
  <PresentationFormat>On-screen Show (16:9)</PresentationFormat>
  <Paragraphs>407</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Roboto</vt:lpstr>
      <vt:lpstr>Noto Sans JP</vt:lpstr>
      <vt:lpstr>Arial</vt:lpstr>
      <vt:lpstr>Simple Light</vt:lpstr>
      <vt:lpstr>Build for Belonging</vt:lpstr>
      <vt:lpstr>Contents</vt:lpstr>
      <vt:lpstr>Lesson 1</vt:lpstr>
      <vt:lpstr>PowerPoint Presentation</vt:lpstr>
      <vt:lpstr>Recreate a  happy moment...  </vt:lpstr>
      <vt:lpstr>Share your happy moment</vt:lpstr>
      <vt:lpstr>PowerPoint Presentation</vt:lpstr>
      <vt:lpstr>PowerPoint Presentation</vt:lpstr>
      <vt:lpstr>Read all about it!</vt:lpstr>
      <vt:lpstr>Solutions to loneliness</vt:lpstr>
      <vt:lpstr>What did we learn?</vt:lpstr>
      <vt:lpstr>PowerPoint Presentation</vt:lpstr>
      <vt:lpstr>The Planet  People Podcast</vt:lpstr>
      <vt:lpstr>The Planet People Podcast Part 1 </vt:lpstr>
      <vt:lpstr>Podcast Pause 1:  Mini Design Challenge</vt:lpstr>
      <vt:lpstr>The Planet People Podcast Part 2 </vt:lpstr>
      <vt:lpstr>Podcast Pause 2:  What have  we learned?</vt:lpstr>
      <vt:lpstr>The Planet People Podcast Part 3 </vt:lpstr>
      <vt:lpstr>The Build for Belonging Design Challenge</vt:lpstr>
      <vt:lpstr>Reflection</vt:lpstr>
      <vt:lpstr>Optional Extension</vt:lpstr>
      <vt:lpstr>PowerPoint Presentation</vt:lpstr>
      <vt:lpstr>Activity 1:  Community map</vt:lpstr>
      <vt:lpstr>Activity 2:  Investigating  loneliness</vt:lpstr>
      <vt:lpstr>Lesson 2</vt:lpstr>
      <vt:lpstr>Super  Squads</vt:lpstr>
      <vt:lpstr>Super Squads</vt:lpstr>
      <vt:lpstr>Solutions to loneliness</vt:lpstr>
      <vt:lpstr>Work together. Create together. </vt:lpstr>
      <vt:lpstr>The Build for Belonging Design Challenge</vt:lpstr>
      <vt:lpstr>PowerPoint Presentation</vt:lpstr>
      <vt:lpstr>Let’s Build the Change!</vt:lpstr>
      <vt:lpstr>PowerPoint Presentation</vt:lpstr>
      <vt:lpstr>PowerPoint Presentation</vt:lpstr>
      <vt:lpstr>Share your ideas</vt:lpstr>
      <vt:lpstr>Share it with the world</vt:lpstr>
      <vt:lpstr>PowerPoint Presentation</vt:lpstr>
      <vt:lpstr>Team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lastModifiedBy>Rachel Watson-Steward</cp:lastModifiedBy>
  <cp:revision>5</cp:revision>
  <dcterms:modified xsi:type="dcterms:W3CDTF">2025-05-12T10:15:03Z</dcterms:modified>
</cp:coreProperties>
</file>