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144000" cy="5143500" type="screen16x9"/>
  <p:notesSz cx="6858000" cy="9144000"/>
  <p:embeddedFontLst>
    <p:embeddedFont>
      <p:font typeface="Noto Sans JP" panose="020B0604020202020204" charset="-128"/>
      <p:regular r:id="rId45"/>
      <p:bold r:id="rId46"/>
    </p:embeddedFont>
    <p:embeddedFont>
      <p:font typeface="Roboto" panose="020000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hkekpl0v/IX67f22MMdrUuShcTY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3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8"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 name="Google Shape;4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Noto Sans JP"/>
                <a:ea typeface="Noto Sans JP"/>
                <a:cs typeface="Noto Sans JP"/>
                <a:sym typeface="Noto Sans JP"/>
              </a:rPr>
              <a:t>Read statement: </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GB" sz="1100" b="1">
                <a:latin typeface="Noto Sans JP"/>
                <a:ea typeface="Noto Sans JP"/>
                <a:cs typeface="Noto Sans JP"/>
                <a:sym typeface="Noto Sans JP"/>
              </a:rPr>
              <a:t>If you’re feeling tired, a walk outside is more likely to boost your energy than a sugary snack.</a:t>
            </a:r>
            <a:endParaRPr sz="1100" b="1">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Noto Sans JP"/>
                <a:ea typeface="Noto Sans JP"/>
                <a:cs typeface="Noto Sans JP"/>
                <a:sym typeface="Noto Sans JP"/>
              </a:rPr>
              <a:t>Click to reveal: TRUE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GB" sz="1100">
                <a:solidFill>
                  <a:schemeClr val="dk1"/>
                </a:solidFill>
                <a:latin typeface="Noto Sans JP"/>
                <a:ea typeface="Noto Sans JP"/>
                <a:cs typeface="Noto Sans JP"/>
                <a:sym typeface="Noto Sans JP"/>
              </a:rPr>
              <a:t>Fresh air, sunlight, and movement wake up your body more naturally than sugar, which can cause an energy crash.</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Noto Sans JP"/>
                <a:ea typeface="Noto Sans JP"/>
                <a:cs typeface="Noto Sans JP"/>
                <a:sym typeface="Noto Sans JP"/>
              </a:rPr>
              <a:t>Read statement: </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GB" sz="1100" b="1">
                <a:solidFill>
                  <a:schemeClr val="dk1"/>
                </a:solidFill>
                <a:latin typeface="Noto Sans JP"/>
                <a:ea typeface="Noto Sans JP"/>
                <a:cs typeface="Noto Sans JP"/>
                <a:sym typeface="Noto Sans JP"/>
              </a:rPr>
              <a:t>Research shows that nature helps with focus, creativity, and brain function.</a:t>
            </a:r>
            <a:endParaRPr sz="1100" b="1">
              <a:solidFill>
                <a:schemeClr val="dk2"/>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Noto Sans JP"/>
                <a:ea typeface="Noto Sans JP"/>
                <a:cs typeface="Noto Sans JP"/>
                <a:sym typeface="Noto Sans JP"/>
              </a:rPr>
              <a:t>Click to reveal: TRUE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GB" sz="1100">
                <a:latin typeface="Noto Sans JP"/>
                <a:ea typeface="Noto Sans JP"/>
                <a:cs typeface="Noto Sans JP"/>
                <a:sym typeface="Noto Sans JP"/>
              </a:rPr>
              <a:t>Being outside can improve concentration and memory, making it easier to study.</a:t>
            </a:r>
            <a:endParaRPr sz="1100">
              <a:solidFill>
                <a:srgbClr val="000000"/>
              </a:solidFill>
              <a:latin typeface="Noto Sans JP"/>
              <a:ea typeface="Noto Sans JP"/>
              <a:cs typeface="Noto Sans JP"/>
              <a:sym typeface="Noto Sans JP"/>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Time - 4 mins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Read the </a:t>
            </a:r>
            <a:r>
              <a:rPr lang="en-GB" b="1">
                <a:solidFill>
                  <a:schemeClr val="dk1"/>
                </a:solidFill>
              </a:rPr>
              <a:t>News Detectives article: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Read </a:t>
            </a:r>
            <a:r>
              <a:rPr lang="en-GB" b="1">
                <a:solidFill>
                  <a:schemeClr val="dk1"/>
                </a:solidFill>
              </a:rPr>
              <a:t>TODAY’S NEWS STORY</a:t>
            </a:r>
            <a:r>
              <a:rPr lang="en-GB">
                <a:solidFill>
                  <a:schemeClr val="dk1"/>
                </a:solidFill>
              </a:rPr>
              <a:t> independently, or as a class, depending on your class’ reading ability.</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You could read the article on page 3 if you would like to increase the challenge for your class.</a:t>
            </a:r>
            <a:endParaRPr/>
          </a:p>
          <a:p>
            <a:pPr marL="457200" lvl="0" indent="-228600" algn="l" rtl="0">
              <a:lnSpc>
                <a:spcPct val="100000"/>
              </a:lnSpc>
              <a:spcBef>
                <a:spcPts val="0"/>
              </a:spcBef>
              <a:spcAft>
                <a:spcPts val="0"/>
              </a:spcAft>
              <a:buClr>
                <a:schemeClr val="dk1"/>
              </a:buClr>
              <a:buSzPts val="1100"/>
              <a:buNone/>
            </a:pPr>
            <a:endParaRPr>
              <a:solidFill>
                <a:schemeClr val="dk1"/>
              </a:solidFill>
            </a:endParaRPr>
          </a:p>
          <a:p>
            <a:pPr marL="158750" lvl="0" indent="0" algn="l" rtl="0">
              <a:lnSpc>
                <a:spcPct val="100000"/>
              </a:lnSpc>
              <a:spcBef>
                <a:spcPts val="0"/>
              </a:spcBef>
              <a:spcAft>
                <a:spcPts val="0"/>
              </a:spcAft>
              <a:buClr>
                <a:schemeClr val="dk1"/>
              </a:buClr>
              <a:buSzPts val="1100"/>
              <a:buNone/>
            </a:pPr>
            <a:r>
              <a:rPr lang="en-GB">
                <a:solidFill>
                  <a:schemeClr val="dk1"/>
                </a:solidFill>
              </a:rPr>
              <a:t>https://buildthechange.theday.co.uk/resources/families-turn-their-backs-on-nature/</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GB">
                <a:solidFill>
                  <a:schemeClr val="dk1"/>
                </a:solidFill>
              </a:rPr>
              <a:t>Time - 10 mins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Put students into teams of 5 or 6 students. Give them some time to discuss these questions: </a:t>
            </a:r>
            <a:endParaRPr/>
          </a:p>
          <a:p>
            <a:pPr marL="457200" lvl="0" indent="-323850" algn="l" rtl="0">
              <a:lnSpc>
                <a:spcPct val="115000"/>
              </a:lnSpc>
              <a:spcBef>
                <a:spcPts val="0"/>
              </a:spcBef>
              <a:spcAft>
                <a:spcPts val="0"/>
              </a:spcAft>
              <a:buSzPts val="1500"/>
              <a:buAutoNum type="arabicPeriod"/>
            </a:pPr>
            <a:r>
              <a:rPr lang="en-GB" sz="1100" b="1">
                <a:solidFill>
                  <a:srgbClr val="2760AA"/>
                </a:solidFill>
                <a:latin typeface="Noto Sans JP"/>
                <a:ea typeface="Noto Sans JP"/>
                <a:cs typeface="Noto Sans JP"/>
                <a:sym typeface="Noto Sans JP"/>
              </a:rPr>
              <a:t>Connect</a:t>
            </a:r>
            <a:r>
              <a:rPr lang="en-GB" sz="1100" b="1">
                <a:latin typeface="Noto Sans JP"/>
                <a:ea typeface="Noto Sans JP"/>
                <a:cs typeface="Noto Sans JP"/>
                <a:sym typeface="Noto Sans JP"/>
              </a:rPr>
              <a:t> -</a:t>
            </a:r>
            <a:r>
              <a:rPr lang="en-GB" sz="1100">
                <a:latin typeface="Noto Sans JP"/>
                <a:ea typeface="Noto Sans JP"/>
                <a:cs typeface="Noto Sans JP"/>
                <a:sym typeface="Noto Sans JP"/>
              </a:rPr>
              <a:t> </a:t>
            </a:r>
            <a:r>
              <a:rPr lang="en-GB" sz="1200" b="1">
                <a:latin typeface="Noto Sans JP"/>
                <a:ea typeface="Noto Sans JP"/>
                <a:cs typeface="Noto Sans JP"/>
                <a:sym typeface="Noto Sans JP"/>
              </a:rPr>
              <a:t>-</a:t>
            </a:r>
            <a:r>
              <a:rPr lang="en-GB" sz="1200">
                <a:latin typeface="Noto Sans JP"/>
                <a:ea typeface="Noto Sans JP"/>
                <a:cs typeface="Noto Sans JP"/>
                <a:sym typeface="Noto Sans JP"/>
              </a:rPr>
              <a:t> </a:t>
            </a:r>
            <a:r>
              <a:rPr lang="en-GB" sz="1100">
                <a:latin typeface="Noto Sans JP"/>
                <a:ea typeface="Noto Sans JP"/>
                <a:cs typeface="Noto Sans JP"/>
                <a:sym typeface="Noto Sans JP"/>
              </a:rPr>
              <a:t>How do you feel about this story? Have you ever experienced any physical or mental benefits of being outside in nature? </a:t>
            </a:r>
            <a:endParaRPr/>
          </a:p>
          <a:p>
            <a:pPr marL="457200" lvl="0" indent="-323850" algn="l" rtl="0">
              <a:lnSpc>
                <a:spcPct val="100000"/>
              </a:lnSpc>
              <a:spcBef>
                <a:spcPts val="1000"/>
              </a:spcBef>
              <a:spcAft>
                <a:spcPts val="0"/>
              </a:spcAft>
              <a:buSzPts val="1500"/>
              <a:buAutoNum type="arabicPeriod"/>
            </a:pPr>
            <a:r>
              <a:rPr lang="en-GB" sz="1100" b="1">
                <a:solidFill>
                  <a:srgbClr val="2760AA"/>
                </a:solidFill>
                <a:latin typeface="Noto Sans JP"/>
                <a:ea typeface="Noto Sans JP"/>
                <a:cs typeface="Noto Sans JP"/>
                <a:sym typeface="Noto Sans JP"/>
              </a:rPr>
              <a:t>Wonder</a:t>
            </a:r>
            <a:r>
              <a:rPr lang="en-GB" sz="1100" b="1">
                <a:latin typeface="Noto Sans JP"/>
                <a:ea typeface="Noto Sans JP"/>
                <a:cs typeface="Noto Sans JP"/>
                <a:sym typeface="Noto Sans JP"/>
              </a:rPr>
              <a:t> -</a:t>
            </a:r>
            <a:r>
              <a:rPr lang="en-GB" sz="1100">
                <a:latin typeface="Noto Sans JP"/>
                <a:ea typeface="Noto Sans JP"/>
                <a:cs typeface="Noto Sans JP"/>
                <a:sym typeface="Noto Sans JP"/>
              </a:rPr>
              <a:t> </a:t>
            </a:r>
            <a:r>
              <a:rPr lang="en-GB" sz="1200" b="1">
                <a:latin typeface="Noto Sans JP"/>
                <a:ea typeface="Noto Sans JP"/>
                <a:cs typeface="Noto Sans JP"/>
                <a:sym typeface="Noto Sans JP"/>
              </a:rPr>
              <a:t>-</a:t>
            </a:r>
            <a:r>
              <a:rPr lang="en-GB" sz="1200">
                <a:latin typeface="Noto Sans JP"/>
                <a:ea typeface="Noto Sans JP"/>
                <a:cs typeface="Noto Sans JP"/>
                <a:sym typeface="Noto Sans JP"/>
              </a:rPr>
              <a:t> </a:t>
            </a:r>
            <a:r>
              <a:rPr lang="en-GB" sz="1100">
                <a:latin typeface="Noto Sans JP"/>
                <a:ea typeface="Noto Sans JP"/>
                <a:cs typeface="Noto Sans JP"/>
                <a:sym typeface="Noto Sans JP"/>
              </a:rPr>
              <a:t>What questions do you have about this story? For example: How do they estimate the cost to the NHS?</a:t>
            </a:r>
            <a:endParaRPr/>
          </a:p>
          <a:p>
            <a:pPr marL="457200" lvl="0" indent="-323850" algn="l" rtl="0">
              <a:lnSpc>
                <a:spcPct val="100000"/>
              </a:lnSpc>
              <a:spcBef>
                <a:spcPts val="1000"/>
              </a:spcBef>
              <a:spcAft>
                <a:spcPts val="0"/>
              </a:spcAft>
              <a:buSzPts val="1500"/>
              <a:buAutoNum type="arabicPeriod"/>
            </a:pPr>
            <a:r>
              <a:rPr lang="en-GB" sz="1100" b="1">
                <a:solidFill>
                  <a:srgbClr val="2760AA"/>
                </a:solidFill>
                <a:latin typeface="Noto Sans JP"/>
                <a:ea typeface="Noto Sans JP"/>
                <a:cs typeface="Noto Sans JP"/>
                <a:sym typeface="Noto Sans JP"/>
              </a:rPr>
              <a:t>Investigate</a:t>
            </a:r>
            <a:r>
              <a:rPr lang="en-GB" sz="1100" b="1">
                <a:latin typeface="Noto Sans JP"/>
                <a:ea typeface="Noto Sans JP"/>
                <a:cs typeface="Noto Sans JP"/>
                <a:sym typeface="Noto Sans JP"/>
              </a:rPr>
              <a:t> -</a:t>
            </a:r>
            <a:r>
              <a:rPr lang="en-GB" sz="1100">
                <a:latin typeface="Noto Sans JP"/>
                <a:ea typeface="Noto Sans JP"/>
                <a:cs typeface="Noto Sans JP"/>
                <a:sym typeface="Noto Sans JP"/>
              </a:rPr>
              <a:t> </a:t>
            </a:r>
            <a:r>
              <a:rPr lang="en-GB" sz="1200" b="1">
                <a:latin typeface="Noto Sans JP"/>
                <a:ea typeface="Noto Sans JP"/>
                <a:cs typeface="Noto Sans JP"/>
                <a:sym typeface="Noto Sans JP"/>
              </a:rPr>
              <a:t>-</a:t>
            </a:r>
            <a:r>
              <a:rPr lang="en-GB" sz="1200">
                <a:latin typeface="Noto Sans JP"/>
                <a:ea typeface="Noto Sans JP"/>
                <a:cs typeface="Noto Sans JP"/>
                <a:sym typeface="Noto Sans JP"/>
              </a:rPr>
              <a:t> </a:t>
            </a:r>
            <a:r>
              <a:rPr lang="en-GB" sz="1100">
                <a:latin typeface="Noto Sans JP"/>
                <a:ea typeface="Noto Sans JP"/>
                <a:cs typeface="Noto Sans JP"/>
                <a:sym typeface="Noto Sans JP"/>
              </a:rPr>
              <a:t>What are the facts? What are the opinions?</a:t>
            </a:r>
            <a:endParaRPr/>
          </a:p>
          <a:p>
            <a:pPr marL="457200" lvl="0" indent="-323850" algn="l" rtl="0">
              <a:lnSpc>
                <a:spcPct val="100000"/>
              </a:lnSpc>
              <a:spcBef>
                <a:spcPts val="1000"/>
              </a:spcBef>
              <a:spcAft>
                <a:spcPts val="0"/>
              </a:spcAft>
              <a:buSzPts val="1500"/>
              <a:buAutoNum type="arabicPeriod"/>
            </a:pPr>
            <a:r>
              <a:rPr lang="en-GB" sz="1100" b="1" i="0" u="none" strike="noStrike" cap="none">
                <a:solidFill>
                  <a:srgbClr val="2760AA"/>
                </a:solidFill>
                <a:latin typeface="Noto Sans JP"/>
                <a:ea typeface="Noto Sans JP"/>
                <a:cs typeface="Noto Sans JP"/>
                <a:sym typeface="Noto Sans JP"/>
              </a:rPr>
              <a:t>Construct</a:t>
            </a:r>
            <a:r>
              <a:rPr lang="en-GB" sz="1100" b="1" i="0" u="none" strike="noStrike" cap="none">
                <a:solidFill>
                  <a:schemeClr val="dk2"/>
                </a:solidFill>
                <a:latin typeface="Noto Sans JP"/>
                <a:ea typeface="Noto Sans JP"/>
                <a:cs typeface="Noto Sans JP"/>
                <a:sym typeface="Noto Sans JP"/>
              </a:rPr>
              <a:t> -</a:t>
            </a:r>
            <a:r>
              <a:rPr lang="en-GB" sz="1100" b="0" i="0" u="none" strike="noStrike" cap="none">
                <a:solidFill>
                  <a:schemeClr val="dk2"/>
                </a:solidFill>
                <a:latin typeface="Noto Sans JP"/>
                <a:ea typeface="Noto Sans JP"/>
                <a:cs typeface="Noto Sans JP"/>
                <a:sym typeface="Noto Sans JP"/>
              </a:rPr>
              <a:t> </a:t>
            </a:r>
            <a:r>
              <a:rPr lang="en-GB" sz="1200" b="1">
                <a:solidFill>
                  <a:schemeClr val="dk2"/>
                </a:solidFill>
                <a:latin typeface="Noto Sans JP"/>
                <a:ea typeface="Noto Sans JP"/>
                <a:cs typeface="Noto Sans JP"/>
                <a:sym typeface="Noto Sans JP"/>
              </a:rPr>
              <a:t>-</a:t>
            </a:r>
            <a:r>
              <a:rPr lang="en-GB" sz="1200">
                <a:solidFill>
                  <a:schemeClr val="dk2"/>
                </a:solidFill>
                <a:latin typeface="Noto Sans JP"/>
                <a:ea typeface="Noto Sans JP"/>
                <a:cs typeface="Noto Sans JP"/>
                <a:sym typeface="Noto Sans JP"/>
              </a:rPr>
              <a:t> </a:t>
            </a:r>
            <a:r>
              <a:rPr lang="en-GB">
                <a:solidFill>
                  <a:schemeClr val="dk2"/>
                </a:solidFill>
                <a:latin typeface="Noto Sans JP"/>
                <a:ea typeface="Noto Sans JP"/>
                <a:cs typeface="Noto Sans JP"/>
                <a:sym typeface="Noto Sans JP"/>
              </a:rPr>
              <a:t>Should the Government do more to encourage busy people back to nature?</a:t>
            </a:r>
            <a:endParaRPr/>
          </a:p>
          <a:p>
            <a:pPr marL="457200" lvl="0" indent="-323850" algn="l" rtl="0">
              <a:lnSpc>
                <a:spcPct val="100000"/>
              </a:lnSpc>
              <a:spcBef>
                <a:spcPts val="1000"/>
              </a:spcBef>
              <a:spcAft>
                <a:spcPts val="0"/>
              </a:spcAft>
              <a:buSzPts val="1500"/>
              <a:buAutoNum type="arabicPeriod"/>
            </a:pPr>
            <a:r>
              <a:rPr lang="en-GB" sz="1100" b="1" i="0" u="none" strike="noStrike" cap="none">
                <a:solidFill>
                  <a:srgbClr val="2760AA"/>
                </a:solidFill>
                <a:latin typeface="Noto Sans JP"/>
                <a:ea typeface="Noto Sans JP"/>
                <a:cs typeface="Noto Sans JP"/>
                <a:sym typeface="Noto Sans JP"/>
              </a:rPr>
              <a:t>Express</a:t>
            </a:r>
            <a:r>
              <a:rPr lang="en-GB" sz="1100" b="1" i="0" u="none" strike="noStrike" cap="none">
                <a:solidFill>
                  <a:schemeClr val="dk2"/>
                </a:solidFill>
                <a:latin typeface="Noto Sans JP"/>
                <a:ea typeface="Noto Sans JP"/>
                <a:cs typeface="Noto Sans JP"/>
                <a:sym typeface="Noto Sans JP"/>
              </a:rPr>
              <a:t> -</a:t>
            </a:r>
            <a:r>
              <a:rPr lang="en-GB" sz="1100" b="0" i="0" u="none" strike="noStrike" cap="none">
                <a:solidFill>
                  <a:schemeClr val="dk2"/>
                </a:solidFill>
                <a:latin typeface="Noto Sans JP"/>
                <a:ea typeface="Noto Sans JP"/>
                <a:cs typeface="Noto Sans JP"/>
                <a:sym typeface="Noto Sans JP"/>
              </a:rPr>
              <a:t> </a:t>
            </a:r>
            <a:r>
              <a:rPr lang="en-GB" sz="1200" b="1">
                <a:solidFill>
                  <a:schemeClr val="dk2"/>
                </a:solidFill>
                <a:latin typeface="Noto Sans JP"/>
                <a:ea typeface="Noto Sans JP"/>
                <a:cs typeface="Noto Sans JP"/>
                <a:sym typeface="Noto Sans JP"/>
              </a:rPr>
              <a:t>-</a:t>
            </a:r>
            <a:r>
              <a:rPr lang="en-GB" sz="1200">
                <a:solidFill>
                  <a:schemeClr val="dk2"/>
                </a:solidFill>
                <a:latin typeface="Noto Sans JP"/>
                <a:ea typeface="Noto Sans JP"/>
                <a:cs typeface="Noto Sans JP"/>
                <a:sym typeface="Noto Sans JP"/>
              </a:rPr>
              <a:t> </a:t>
            </a:r>
            <a:r>
              <a:rPr lang="en-GB">
                <a:solidFill>
                  <a:schemeClr val="dk2"/>
                </a:solidFill>
                <a:latin typeface="Noto Sans JP"/>
                <a:ea typeface="Noto Sans JP"/>
                <a:cs typeface="Noto Sans JP"/>
                <a:sym typeface="Noto Sans JP"/>
              </a:rPr>
              <a:t>Do people your age appreciate nature? How could you make them more aware of these benefits?</a:t>
            </a:r>
            <a:endParaRPr/>
          </a:p>
          <a:p>
            <a:pPr marL="457200" lvl="0" indent="-323850" algn="l" rtl="0">
              <a:lnSpc>
                <a:spcPct val="115000"/>
              </a:lnSpc>
              <a:spcBef>
                <a:spcPts val="1000"/>
              </a:spcBef>
              <a:spcAft>
                <a:spcPts val="0"/>
              </a:spcAft>
              <a:buSzPts val="1500"/>
              <a:buAutoNum type="arabicPeriod"/>
            </a:pPr>
            <a:r>
              <a:rPr lang="en-GB" sz="1100" b="1" i="0" u="none" strike="noStrike" cap="none">
                <a:solidFill>
                  <a:srgbClr val="2760AA"/>
                </a:solidFill>
                <a:latin typeface="Noto Sans JP"/>
                <a:ea typeface="Noto Sans JP"/>
                <a:cs typeface="Noto Sans JP"/>
                <a:sym typeface="Noto Sans JP"/>
              </a:rPr>
              <a:t>Reflect</a:t>
            </a:r>
            <a:r>
              <a:rPr lang="en-GB" sz="1100" b="1" i="0" u="none" strike="noStrike" cap="none">
                <a:solidFill>
                  <a:schemeClr val="dk2"/>
                </a:solidFill>
                <a:latin typeface="Noto Sans JP"/>
                <a:ea typeface="Noto Sans JP"/>
                <a:cs typeface="Noto Sans JP"/>
                <a:sym typeface="Noto Sans JP"/>
              </a:rPr>
              <a:t> -</a:t>
            </a:r>
            <a:r>
              <a:rPr lang="en-GB" sz="1100" b="0" i="0" u="none" strike="noStrike" cap="none">
                <a:solidFill>
                  <a:schemeClr val="dk2"/>
                </a:solidFill>
                <a:latin typeface="Noto Sans JP"/>
                <a:ea typeface="Noto Sans JP"/>
                <a:cs typeface="Noto Sans JP"/>
                <a:sym typeface="Noto Sans JP"/>
              </a:rPr>
              <a:t> </a:t>
            </a:r>
            <a:r>
              <a:rPr lang="en-GB" b="1">
                <a:solidFill>
                  <a:schemeClr val="dk2"/>
                </a:solidFill>
                <a:latin typeface="Noto Sans JP"/>
                <a:ea typeface="Noto Sans JP"/>
                <a:cs typeface="Noto Sans JP"/>
                <a:sym typeface="Noto Sans JP"/>
              </a:rPr>
              <a:t>-</a:t>
            </a:r>
            <a:r>
              <a:rPr lang="en-GB">
                <a:solidFill>
                  <a:schemeClr val="dk2"/>
                </a:solidFill>
                <a:latin typeface="Noto Sans JP"/>
                <a:ea typeface="Noto Sans JP"/>
                <a:cs typeface="Noto Sans JP"/>
                <a:sym typeface="Noto Sans JP"/>
              </a:rPr>
              <a:t> How might you convince your best friend to ditch their screens and get outside with you?</a:t>
            </a:r>
            <a:endParaRPr sz="1100" b="0" i="0" u="none" strike="noStrike" cap="none">
              <a:solidFill>
                <a:schemeClr val="dk2"/>
              </a:solidFill>
              <a:latin typeface="Noto Sans JP"/>
              <a:ea typeface="Noto Sans JP"/>
              <a:cs typeface="Noto Sans JP"/>
              <a:sym typeface="Noto Sans JP"/>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You could give them 5 minutes to discuss the questions and then spend some time reviewing and sharing responses when they’ve worked through all six.</a:t>
            </a:r>
            <a:endParaRPr>
              <a:solidFill>
                <a:schemeClr val="dk1"/>
              </a:solidFill>
            </a:endParaRPr>
          </a:p>
          <a:p>
            <a:pPr marL="0" lvl="0" indent="0" algn="l" rtl="0">
              <a:lnSpc>
                <a:spcPct val="100000"/>
              </a:lnSpc>
              <a:spcBef>
                <a:spcPts val="1200"/>
              </a:spcBef>
              <a:spcAft>
                <a:spcPts val="0"/>
              </a:spcAft>
              <a:buSzPts val="1100"/>
              <a:buNone/>
            </a:pPr>
            <a:r>
              <a:rPr lang="en-GB">
                <a:solidFill>
                  <a:schemeClr val="dk1"/>
                </a:solidFill>
              </a:rPr>
              <a:t>Alternatively, you could give each group a question to focus on in more detail and then share ideas as a class.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Encourage them to add any interesting ideas or useful information to their </a:t>
            </a:r>
            <a:r>
              <a:rPr lang="en-GB" b="1">
                <a:solidFill>
                  <a:schemeClr val="dk1"/>
                </a:solidFill>
              </a:rPr>
              <a:t>Mind Map</a:t>
            </a:r>
            <a:r>
              <a:rPr lang="en-GB">
                <a:solidFill>
                  <a:schemeClr val="dk1"/>
                </a:solidFill>
              </a:rPr>
              <a:t>, in their </a:t>
            </a:r>
            <a:r>
              <a:rPr lang="en-GB" b="1">
                <a:solidFill>
                  <a:schemeClr val="dk1"/>
                </a:solidFill>
              </a:rPr>
              <a:t>Competition Worksheet</a:t>
            </a:r>
            <a:r>
              <a:rPr lang="en-GB">
                <a:solidFill>
                  <a:schemeClr val="dk1"/>
                </a:solidFill>
              </a:rPr>
              <a:t>.</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Time - 2 mins</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Seat students around creative materials. This can be for drawing, building or making.</a:t>
            </a:r>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Each student should have a </a:t>
            </a:r>
            <a:r>
              <a:rPr lang="en-GB" b="1">
                <a:solidFill>
                  <a:schemeClr val="dk1"/>
                </a:solidFill>
              </a:rPr>
              <a:t>Competition Worksheet</a:t>
            </a:r>
            <a:r>
              <a:rPr lang="en-GB">
                <a:solidFill>
                  <a:schemeClr val="dk1"/>
                </a:solidFill>
              </a:rPr>
              <a:t> in front of them. </a:t>
            </a:r>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Explain that they are going to listen to the </a:t>
            </a:r>
            <a:r>
              <a:rPr lang="en-GB" b="1">
                <a:solidFill>
                  <a:schemeClr val="dk1"/>
                </a:solidFill>
              </a:rPr>
              <a:t>LEGO Build the Change</a:t>
            </a:r>
            <a:r>
              <a:rPr lang="en-GB">
                <a:solidFill>
                  <a:schemeClr val="dk1"/>
                </a:solidFill>
              </a:rPr>
              <a:t> </a:t>
            </a:r>
            <a:r>
              <a:rPr lang="en-GB" b="1">
                <a:solidFill>
                  <a:schemeClr val="dk1"/>
                </a:solidFill>
              </a:rPr>
              <a:t>Planet People Podcast</a:t>
            </a:r>
            <a:r>
              <a:rPr lang="en-GB">
                <a:solidFill>
                  <a:schemeClr val="dk1"/>
                </a:solidFill>
              </a:rPr>
              <a:t>, which will explore how we can help everybody benefit from nature, with an expert on the subject. </a:t>
            </a:r>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Inform them that they will be able to build or draw while they listen. They will be quizzed too so they should listen while they create.</a:t>
            </a:r>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They should also remember to keep adding useful information or ideas to the topic </a:t>
            </a:r>
            <a:r>
              <a:rPr lang="en-GB" b="1">
                <a:solidFill>
                  <a:schemeClr val="dk1"/>
                </a:solidFill>
              </a:rPr>
              <a:t>Mind Map</a:t>
            </a:r>
            <a:r>
              <a:rPr lang="en-GB">
                <a:solidFill>
                  <a:schemeClr val="dk1"/>
                </a:solidFill>
              </a:rPr>
              <a:t> they started in their </a:t>
            </a:r>
            <a:r>
              <a:rPr lang="en-GB" b="1">
                <a:solidFill>
                  <a:schemeClr val="dk1"/>
                </a:solidFill>
              </a:rPr>
              <a:t>Competition Worksheet</a:t>
            </a:r>
            <a:r>
              <a:rPr lang="en-GB">
                <a:solidFill>
                  <a:schemeClr val="dk1"/>
                </a:solidFill>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800"/>
              <a:t>Time - 25 mins to listen to the podcast, with pauses. https://www.youtube.com/watch?v=fRagpiO6IF8</a:t>
            </a:r>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GB" sz="1800" b="1">
                <a:solidFill>
                  <a:schemeClr val="dk1"/>
                </a:solidFill>
              </a:rPr>
              <a:t>Play</a:t>
            </a:r>
            <a:r>
              <a:rPr lang="en-GB" sz="1800">
                <a:solidFill>
                  <a:schemeClr val="dk1"/>
                </a:solidFill>
              </a:rPr>
              <a:t> </a:t>
            </a:r>
            <a:r>
              <a:rPr lang="en-GB" sz="1800" b="1">
                <a:solidFill>
                  <a:schemeClr val="dk1"/>
                </a:solidFill>
              </a:rPr>
              <a:t>part 1 of the Planet People Podcast (5 mins)</a:t>
            </a:r>
            <a:r>
              <a:rPr lang="en-GB" sz="1800">
                <a:solidFill>
                  <a:schemeClr val="dk1"/>
                </a:solidFill>
              </a:rPr>
              <a:t>, pause at 5.52 </a:t>
            </a:r>
            <a:endParaRPr sz="1800"/>
          </a:p>
          <a:p>
            <a:pPr marL="158750" lvl="0" indent="0" algn="l" rtl="0">
              <a:lnSpc>
                <a:spcPct val="115000"/>
              </a:lnSpc>
              <a:spcBef>
                <a:spcPts val="0"/>
              </a:spcBef>
              <a:spcAft>
                <a:spcPts val="0"/>
              </a:spcAft>
              <a:buClr>
                <a:schemeClr val="dk1"/>
              </a:buClr>
              <a:buSzPts val="1100"/>
              <a:buNone/>
            </a:pPr>
            <a:r>
              <a:rPr lang="en-GB" sz="1800">
                <a:solidFill>
                  <a:schemeClr val="dk1"/>
                </a:solidFill>
              </a:rPr>
              <a:t>In this part, pupils will:</a:t>
            </a:r>
            <a:endParaRPr/>
          </a:p>
          <a:p>
            <a:pPr marL="914400" lvl="0" indent="-298450" algn="l" rtl="0">
              <a:lnSpc>
                <a:spcPct val="115000"/>
              </a:lnSpc>
              <a:spcBef>
                <a:spcPts val="0"/>
              </a:spcBef>
              <a:spcAft>
                <a:spcPts val="0"/>
              </a:spcAft>
              <a:buClr>
                <a:schemeClr val="dk1"/>
              </a:buClr>
              <a:buSzPts val="1100"/>
              <a:buChar char="●"/>
            </a:pPr>
            <a:r>
              <a:rPr lang="en-GB" sz="1800">
                <a:solidFill>
                  <a:schemeClr val="dk1"/>
                </a:solidFill>
              </a:rPr>
              <a:t>Be introduced to the topic: how to bring the benefits of nature to the places we live, learn and play</a:t>
            </a:r>
            <a:endParaRPr/>
          </a:p>
          <a:p>
            <a:pPr marL="914400" lvl="0" indent="-298450" algn="l" rtl="0">
              <a:lnSpc>
                <a:spcPct val="115000"/>
              </a:lnSpc>
              <a:spcBef>
                <a:spcPts val="0"/>
              </a:spcBef>
              <a:spcAft>
                <a:spcPts val="0"/>
              </a:spcAft>
              <a:buClr>
                <a:schemeClr val="dk1"/>
              </a:buClr>
              <a:buSzPts val="1100"/>
              <a:buChar char="●"/>
            </a:pPr>
            <a:r>
              <a:rPr lang="en-GB" sz="1800">
                <a:solidFill>
                  <a:schemeClr val="dk1"/>
                </a:solidFill>
              </a:rPr>
              <a:t>Complete a mini-build challenge: build something from nature that you find incredible</a:t>
            </a:r>
            <a:endParaRPr sz="1800" i="1">
              <a:solidFill>
                <a:schemeClr val="dk1"/>
              </a:solidFill>
            </a:endParaRPr>
          </a:p>
          <a:p>
            <a:pPr marL="914400" lvl="0" indent="-298450" algn="l" rtl="0">
              <a:lnSpc>
                <a:spcPct val="115000"/>
              </a:lnSpc>
              <a:spcBef>
                <a:spcPts val="0"/>
              </a:spcBef>
              <a:spcAft>
                <a:spcPts val="0"/>
              </a:spcAft>
              <a:buClr>
                <a:schemeClr val="dk1"/>
              </a:buClr>
              <a:buSzPts val="1100"/>
              <a:buChar char="●"/>
            </a:pPr>
            <a:r>
              <a:rPr lang="en-GB" sz="1800">
                <a:solidFill>
                  <a:schemeClr val="dk1"/>
                </a:solidFill>
              </a:rPr>
              <a:t>Understand a bit about our guest, their job and how they help people and the planet.</a:t>
            </a:r>
            <a:endParaRPr/>
          </a:p>
          <a:p>
            <a:pPr marL="158750" marR="0" lvl="0" indent="0" algn="l" rtl="0">
              <a:lnSpc>
                <a:spcPct val="115000"/>
              </a:lnSpc>
              <a:spcBef>
                <a:spcPts val="0"/>
              </a:spcBef>
              <a:spcAft>
                <a:spcPts val="0"/>
              </a:spcAft>
              <a:buClr>
                <a:schemeClr val="dk1"/>
              </a:buClr>
              <a:buSzPts val="1100"/>
              <a:buFont typeface="Arial"/>
              <a:buNone/>
            </a:pPr>
            <a:r>
              <a:rPr lang="en-GB" sz="1800" b="1">
                <a:solidFill>
                  <a:schemeClr val="dk1"/>
                </a:solidFill>
              </a:rPr>
              <a:t>2.    Pause the podcast at 5.52, </a:t>
            </a:r>
            <a:r>
              <a:rPr lang="en-GB" sz="1800">
                <a:solidFill>
                  <a:schemeClr val="dk1"/>
                </a:solidFill>
              </a:rPr>
              <a:t>(see Podcast Pause 1 Slide 16)</a:t>
            </a:r>
            <a:endParaRPr sz="1800"/>
          </a:p>
          <a:p>
            <a:pPr marL="457200" lvl="0" indent="-298450" algn="l" rtl="0">
              <a:lnSpc>
                <a:spcPct val="100000"/>
              </a:lnSpc>
              <a:spcBef>
                <a:spcPts val="0"/>
              </a:spcBef>
              <a:spcAft>
                <a:spcPts val="0"/>
              </a:spcAft>
              <a:buSzPts val="1100"/>
              <a:buNone/>
            </a:pPr>
            <a:br>
              <a:rPr lang="en-GB" b="0"/>
            </a:br>
            <a:br>
              <a:rPr lang="en-GB" b="0"/>
            </a:b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r>
              <a:rPr lang="en-GB" sz="1800" b="0" i="0" u="none" strike="noStrike">
                <a:solidFill>
                  <a:srgbClr val="000000"/>
                </a:solidFill>
                <a:latin typeface="Arial"/>
                <a:ea typeface="Arial"/>
                <a:cs typeface="Arial"/>
                <a:sym typeface="Arial"/>
              </a:rPr>
              <a:t>Time - 3 mins for this pause</a:t>
            </a:r>
            <a:endParaRPr b="0"/>
          </a:p>
          <a:p>
            <a:pPr marL="457200" marR="0" lvl="0" indent="-298450" algn="l" rtl="0">
              <a:lnSpc>
                <a:spcPct val="100000"/>
              </a:lnSpc>
              <a:spcBef>
                <a:spcPts val="0"/>
              </a:spcBef>
              <a:spcAft>
                <a:spcPts val="0"/>
              </a:spcAft>
              <a:buClr>
                <a:srgbClr val="000000"/>
              </a:buClr>
              <a:buSzPts val="1100"/>
              <a:buFont typeface="Arial"/>
              <a:buChar char="•"/>
            </a:pPr>
            <a:r>
              <a:rPr lang="en-GB" sz="1800" b="0" i="0" u="none" strike="noStrike">
                <a:solidFill>
                  <a:srgbClr val="000000"/>
                </a:solidFill>
                <a:latin typeface="Arial"/>
                <a:ea typeface="Arial"/>
                <a:cs typeface="Arial"/>
                <a:sym typeface="Arial"/>
              </a:rPr>
              <a:t>Allow students to finish their mini-build challenge: </a:t>
            </a:r>
            <a:r>
              <a:rPr lang="en-GB" sz="1800">
                <a:solidFill>
                  <a:schemeClr val="dk1"/>
                </a:solidFill>
              </a:rPr>
              <a:t>build something from nature that you find incredible.</a:t>
            </a:r>
            <a:endParaRPr/>
          </a:p>
          <a:p>
            <a:pPr marL="457200" lvl="0" indent="-298450" algn="l" rtl="0">
              <a:lnSpc>
                <a:spcPct val="100000"/>
              </a:lnSpc>
              <a:spcBef>
                <a:spcPts val="0"/>
              </a:spcBef>
              <a:spcAft>
                <a:spcPts val="0"/>
              </a:spcAft>
              <a:buSzPts val="1100"/>
              <a:buFont typeface="Arial"/>
              <a:buChar char="•"/>
            </a:pPr>
            <a:r>
              <a:rPr lang="en-GB" sz="1800" b="0" i="0" u="none" strike="noStrike">
                <a:solidFill>
                  <a:srgbClr val="000000"/>
                </a:solidFill>
                <a:latin typeface="Arial"/>
                <a:ea typeface="Arial"/>
                <a:cs typeface="Arial"/>
                <a:sym typeface="Arial"/>
              </a:rPr>
              <a:t>Share some ideas.</a:t>
            </a:r>
            <a:endParaRPr/>
          </a:p>
          <a:p>
            <a:pPr marL="457200" lvl="0" indent="-298450" algn="l" rtl="0">
              <a:lnSpc>
                <a:spcPct val="100000"/>
              </a:lnSpc>
              <a:spcBef>
                <a:spcPts val="0"/>
              </a:spcBef>
              <a:spcAft>
                <a:spcPts val="0"/>
              </a:spcAft>
              <a:buSzPts val="1100"/>
              <a:buFont typeface="Arial"/>
              <a:buChar char="•"/>
            </a:pPr>
            <a:r>
              <a:rPr lang="en-GB" sz="1800" b="0" i="0" u="none" strike="noStrike">
                <a:solidFill>
                  <a:srgbClr val="000000"/>
                </a:solidFill>
                <a:latin typeface="Arial"/>
                <a:ea typeface="Arial"/>
                <a:cs typeface="Arial"/>
                <a:sym typeface="Arial"/>
              </a:rPr>
              <a:t>Direct students to their </a:t>
            </a:r>
            <a:r>
              <a:rPr lang="en-GB" sz="1800" b="1" i="0" u="none" strike="noStrike">
                <a:solidFill>
                  <a:srgbClr val="000000"/>
                </a:solidFill>
                <a:latin typeface="Arial"/>
                <a:ea typeface="Arial"/>
                <a:cs typeface="Arial"/>
                <a:sym typeface="Arial"/>
              </a:rPr>
              <a:t>Competition Worksheet</a:t>
            </a:r>
            <a:r>
              <a:rPr lang="en-GB" sz="1800" b="0" i="0" u="none" strike="noStrike">
                <a:solidFill>
                  <a:srgbClr val="000000"/>
                </a:solidFill>
                <a:latin typeface="Arial"/>
                <a:ea typeface="Arial"/>
                <a:cs typeface="Arial"/>
                <a:sym typeface="Arial"/>
              </a:rPr>
              <a:t>. </a:t>
            </a:r>
            <a:endParaRPr/>
          </a:p>
          <a:p>
            <a:pPr marL="457200" lvl="0" indent="-298450" algn="l" rtl="0">
              <a:lnSpc>
                <a:spcPct val="100000"/>
              </a:lnSpc>
              <a:spcBef>
                <a:spcPts val="0"/>
              </a:spcBef>
              <a:spcAft>
                <a:spcPts val="0"/>
              </a:spcAft>
              <a:buSzPts val="1100"/>
              <a:buFont typeface="Arial"/>
              <a:buChar char="•"/>
            </a:pPr>
            <a:r>
              <a:rPr lang="en-GB" sz="1800" b="0" i="0" u="none" strike="noStrike">
                <a:solidFill>
                  <a:srgbClr val="000000"/>
                </a:solidFill>
                <a:latin typeface="Arial"/>
                <a:ea typeface="Arial"/>
                <a:cs typeface="Arial"/>
                <a:sym typeface="Arial"/>
              </a:rPr>
              <a:t>As they listen to Part 2, next, remind them to add to their topic </a:t>
            </a:r>
            <a:r>
              <a:rPr lang="en-GB" sz="1800" b="1" i="0" u="none" strike="noStrike">
                <a:solidFill>
                  <a:srgbClr val="000000"/>
                </a:solidFill>
                <a:latin typeface="Arial"/>
                <a:ea typeface="Arial"/>
                <a:cs typeface="Arial"/>
                <a:sym typeface="Arial"/>
              </a:rPr>
              <a:t>Mind Map </a:t>
            </a:r>
            <a:r>
              <a:rPr lang="en-GB" sz="1800" b="0" i="0" u="none" strike="noStrike">
                <a:solidFill>
                  <a:srgbClr val="000000"/>
                </a:solidFill>
                <a:latin typeface="Arial"/>
                <a:ea typeface="Arial"/>
                <a:cs typeface="Arial"/>
                <a:sym typeface="Arial"/>
              </a:rPr>
              <a:t>by drawing or writing down interesting or inspiring words or ideas.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Play part 2 (from 5.52) of the Planet People Podcast (5 mins)</a:t>
            </a:r>
            <a:r>
              <a:rPr lang="en-GB">
                <a:solidFill>
                  <a:schemeClr val="dk1"/>
                </a:solidFill>
              </a:rPr>
              <a:t>, pause at 11.16 (if you need the link to the podcast again it’s </a:t>
            </a:r>
            <a:r>
              <a:rPr lang="en-GB" b="1" u="sng">
                <a:solidFill>
                  <a:schemeClr val="dk1"/>
                </a:solidFill>
              </a:rPr>
              <a:t>https://www.youtube.com/watch?v=fRagpiO6IF8</a:t>
            </a:r>
            <a:r>
              <a:rPr lang="en-GB">
                <a:solidFill>
                  <a:schemeClr val="dk1"/>
                </a:solidFill>
              </a:rPr>
              <a:t>).</a:t>
            </a:r>
            <a:endParaRPr/>
          </a:p>
          <a:p>
            <a:pPr marL="158750" lvl="0" indent="0" algn="l" rtl="0">
              <a:lnSpc>
                <a:spcPct val="115000"/>
              </a:lnSpc>
              <a:spcBef>
                <a:spcPts val="0"/>
              </a:spcBef>
              <a:spcAft>
                <a:spcPts val="0"/>
              </a:spcAft>
              <a:buClr>
                <a:schemeClr val="dk1"/>
              </a:buClr>
              <a:buSzPts val="1100"/>
              <a:buNone/>
            </a:pPr>
            <a:r>
              <a:rPr lang="en-GB">
                <a:solidFill>
                  <a:schemeClr val="dk1"/>
                </a:solidFill>
              </a:rPr>
              <a:t>In this part, students will:</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Listen to the hosts interview the guest expert using the Investigation of the Day question: How can we make sure everybody benefits from nature?</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Students create a Mind Map in their </a:t>
            </a:r>
            <a:r>
              <a:rPr lang="en-GB" b="1">
                <a:solidFill>
                  <a:schemeClr val="dk1"/>
                </a:solidFill>
              </a:rPr>
              <a:t>Competition Worksheet</a:t>
            </a:r>
            <a:r>
              <a:rPr lang="en-GB">
                <a:solidFill>
                  <a:schemeClr val="dk1"/>
                </a:solidFill>
              </a:rPr>
              <a:t> to record ideas as they listen.</a:t>
            </a:r>
            <a:endParaRPr/>
          </a:p>
          <a:p>
            <a:pPr marL="158750" marR="0" lvl="0" indent="0" algn="l" rtl="0">
              <a:lnSpc>
                <a:spcPct val="100000"/>
              </a:lnSpc>
              <a:spcBef>
                <a:spcPts val="0"/>
              </a:spcBef>
              <a:spcAft>
                <a:spcPts val="0"/>
              </a:spcAft>
              <a:buClr>
                <a:schemeClr val="dk1"/>
              </a:buClr>
              <a:buSzPts val="1100"/>
              <a:buFont typeface="Arial"/>
              <a:buNone/>
            </a:pPr>
            <a:r>
              <a:rPr lang="en-GB" b="1">
                <a:solidFill>
                  <a:schemeClr val="dk1"/>
                </a:solidFill>
              </a:rPr>
              <a:t>2.    Pause the podcast at 11.16, </a:t>
            </a:r>
            <a:r>
              <a:rPr lang="en-GB">
                <a:solidFill>
                  <a:schemeClr val="dk1"/>
                </a:solidFill>
              </a:rPr>
              <a:t>(see Podcast Pause 2 Slide 18)</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a:t>
            </a:r>
            <a:r>
              <a:rPr lang="en-GB">
                <a:solidFill>
                  <a:schemeClr val="dk1"/>
                </a:solidFill>
              </a:rPr>
              <a:t>5 mins for this pause</a:t>
            </a:r>
            <a:endParaRPr/>
          </a:p>
          <a:p>
            <a:pPr marL="0" lvl="0" indent="0" algn="l" rtl="0">
              <a:lnSpc>
                <a:spcPct val="100000"/>
              </a:lnSpc>
              <a:spcBef>
                <a:spcPts val="0"/>
              </a:spcBef>
              <a:spcAft>
                <a:spcPts val="0"/>
              </a:spcAft>
              <a:buSzPts val="1100"/>
              <a:buNone/>
            </a:pPr>
            <a:endParaRPr>
              <a:solidFill>
                <a:schemeClr val="dk1"/>
              </a:solidFill>
            </a:endParaRPr>
          </a:p>
          <a:p>
            <a:pPr marL="158750" lvl="0" indent="0" algn="l" rtl="0">
              <a:lnSpc>
                <a:spcPct val="100000"/>
              </a:lnSpc>
              <a:spcBef>
                <a:spcPts val="0"/>
              </a:spcBef>
              <a:spcAft>
                <a:spcPts val="0"/>
              </a:spcAft>
              <a:buClr>
                <a:schemeClr val="dk1"/>
              </a:buClr>
              <a:buSzPts val="1100"/>
              <a:buNone/>
            </a:pPr>
            <a:r>
              <a:rPr lang="en-GB">
                <a:solidFill>
                  <a:schemeClr val="dk1"/>
                </a:solidFill>
              </a:rPr>
              <a:t>Take a moment to encourage students to share what they have written down on their worksheet. </a:t>
            </a:r>
            <a:r>
              <a:rPr lang="en-GB" sz="1800" b="0" i="0">
                <a:solidFill>
                  <a:srgbClr val="000000"/>
                </a:solidFill>
                <a:latin typeface="Arial"/>
                <a:ea typeface="Arial"/>
                <a:cs typeface="Arial"/>
                <a:sym typeface="Arial"/>
              </a:rPr>
              <a:t>Use these </a:t>
            </a:r>
            <a:r>
              <a:rPr lang="en-GB" sz="1800" b="1" i="0">
                <a:solidFill>
                  <a:srgbClr val="000000"/>
                </a:solidFill>
                <a:latin typeface="Arial"/>
                <a:ea typeface="Arial"/>
                <a:cs typeface="Arial"/>
                <a:sym typeface="Arial"/>
              </a:rPr>
              <a:t>comprehension questions</a:t>
            </a:r>
            <a:r>
              <a:rPr lang="en-GB" sz="1800" b="0" i="0">
                <a:solidFill>
                  <a:srgbClr val="000000"/>
                </a:solidFill>
                <a:latin typeface="Arial"/>
                <a:ea typeface="Arial"/>
                <a:cs typeface="Arial"/>
                <a:sym typeface="Arial"/>
              </a:rPr>
              <a:t> to check for understanding</a:t>
            </a:r>
            <a:r>
              <a:rPr lang="en-GB">
                <a:solidFill>
                  <a:schemeClr val="dk1"/>
                </a:solidFill>
              </a:rPr>
              <a:t>.</a:t>
            </a:r>
            <a:endParaRPr/>
          </a:p>
          <a:p>
            <a:pPr marL="158750" lvl="0" indent="0" algn="l" rtl="0">
              <a:lnSpc>
                <a:spcPct val="100000"/>
              </a:lnSpc>
              <a:spcBef>
                <a:spcPts val="0"/>
              </a:spcBef>
              <a:spcAft>
                <a:spcPts val="0"/>
              </a:spcAft>
              <a:buClr>
                <a:schemeClr val="dk1"/>
              </a:buClr>
              <a:buSzPts val="1100"/>
              <a:buNone/>
            </a:pPr>
            <a:endParaRPr>
              <a:solidFill>
                <a:schemeClr val="dk1"/>
              </a:solidFill>
            </a:endParaRPr>
          </a:p>
          <a:p>
            <a:pPr marL="457200" lvl="0" indent="-298450" algn="l" rtl="0">
              <a:lnSpc>
                <a:spcPct val="100000"/>
              </a:lnSpc>
              <a:spcBef>
                <a:spcPts val="0"/>
              </a:spcBef>
              <a:spcAft>
                <a:spcPts val="0"/>
              </a:spcAft>
              <a:buClr>
                <a:schemeClr val="dk1"/>
              </a:buClr>
              <a:buSzPts val="1100"/>
              <a:buAutoNum type="arabicPeriod"/>
            </a:pPr>
            <a:r>
              <a:rPr lang="en-GB"/>
              <a:t>Approximately how big is a small city pocket forest? The same size as a tennis court!</a:t>
            </a:r>
            <a:endParaRPr/>
          </a:p>
          <a:p>
            <a:pPr marL="457200" lvl="0" indent="-298450" algn="l" rtl="0">
              <a:lnSpc>
                <a:spcPct val="100000"/>
              </a:lnSpc>
              <a:spcBef>
                <a:spcPts val="0"/>
              </a:spcBef>
              <a:spcAft>
                <a:spcPts val="0"/>
              </a:spcAft>
              <a:buClr>
                <a:schemeClr val="dk1"/>
              </a:buClr>
              <a:buSzPts val="1100"/>
              <a:buAutoNum type="arabicPeriod"/>
            </a:pPr>
            <a:r>
              <a:rPr lang="en-GB"/>
              <a:t>Why is it important to bring nature to our busy spaces and communities? It’s essential to our being – nature connection helps mental wellbeing and it brings people together. It also has lots of environmental benefits like cooler temperatures, cleaner air and healthier soil.</a:t>
            </a:r>
            <a:endParaRPr/>
          </a:p>
          <a:p>
            <a:pPr marL="457200" lvl="0" indent="-298450" algn="l" rtl="0">
              <a:lnSpc>
                <a:spcPct val="100000"/>
              </a:lnSpc>
              <a:spcBef>
                <a:spcPts val="0"/>
              </a:spcBef>
              <a:spcAft>
                <a:spcPts val="0"/>
              </a:spcAft>
              <a:buClr>
                <a:schemeClr val="dk1"/>
              </a:buClr>
              <a:buSzPts val="1100"/>
              <a:buAutoNum type="arabicPeriod"/>
            </a:pPr>
            <a:r>
              <a:rPr lang="en-GB"/>
              <a:t>68% of people (or 7 out of 10 people) will be living where by 2050? Cities </a:t>
            </a:r>
            <a:endParaRPr/>
          </a:p>
          <a:p>
            <a:pPr marL="457200" lvl="0" indent="-228600" algn="l" rtl="0">
              <a:lnSpc>
                <a:spcPct val="100000"/>
              </a:lnSpc>
              <a:spcBef>
                <a:spcPts val="0"/>
              </a:spcBef>
              <a:spcAft>
                <a:spcPts val="0"/>
              </a:spcAft>
              <a:buClr>
                <a:schemeClr val="dk1"/>
              </a:buClr>
              <a:buSzPts val="1100"/>
              <a:buNone/>
            </a:pP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457200" marR="0" lvl="0" indent="-298450" algn="l" rtl="0">
              <a:lnSpc>
                <a:spcPct val="100000"/>
              </a:lnSpc>
              <a:spcBef>
                <a:spcPts val="0"/>
              </a:spcBef>
              <a:spcAft>
                <a:spcPts val="0"/>
              </a:spcAft>
              <a:buClr>
                <a:schemeClr val="dk1"/>
              </a:buClr>
              <a:buSzPts val="1100"/>
              <a:buFont typeface="Arial"/>
              <a:buAutoNum type="arabicPeriod"/>
            </a:pPr>
            <a:r>
              <a:rPr lang="en-GB">
                <a:solidFill>
                  <a:schemeClr val="dk1"/>
                </a:solidFill>
              </a:rPr>
              <a:t>Play part 3 (from 11.16) of the </a:t>
            </a:r>
            <a:r>
              <a:rPr lang="en-GB" b="1">
                <a:solidFill>
                  <a:schemeClr val="dk1"/>
                </a:solidFill>
              </a:rPr>
              <a:t>Planet People Podcast, (7 mins)</a:t>
            </a:r>
            <a:r>
              <a:rPr lang="en-GB">
                <a:solidFill>
                  <a:schemeClr val="dk1"/>
                </a:solidFill>
              </a:rPr>
              <a:t>. (if you need the link to the podcast again it’s </a:t>
            </a:r>
            <a:r>
              <a:rPr lang="en-GB" b="1" u="sng">
                <a:solidFill>
                  <a:schemeClr val="dk1"/>
                </a:solidFill>
              </a:rPr>
              <a:t>https://www.youtube.com/watch?v=fRagpiO6IF8</a:t>
            </a:r>
            <a:r>
              <a:rPr lang="en-GB">
                <a:solidFill>
                  <a:schemeClr val="dk1"/>
                </a:solidFill>
              </a:rPr>
              <a:t>).</a:t>
            </a:r>
            <a:endParaRPr/>
          </a:p>
          <a:p>
            <a:pPr marL="457200" lvl="0" indent="-228600" algn="l" rtl="0">
              <a:lnSpc>
                <a:spcPct val="100000"/>
              </a:lnSpc>
              <a:spcBef>
                <a:spcPts val="0"/>
              </a:spcBef>
              <a:spcAft>
                <a:spcPts val="0"/>
              </a:spcAft>
              <a:buClr>
                <a:schemeClr val="dk1"/>
              </a:buClr>
              <a:buSzPts val="1100"/>
              <a:buNone/>
            </a:pPr>
            <a:endParaRPr>
              <a:solidFill>
                <a:schemeClr val="dk1"/>
              </a:solidFill>
            </a:endParaRPr>
          </a:p>
          <a:p>
            <a:pPr marL="457200" lvl="0" indent="0" algn="l" rtl="0">
              <a:lnSpc>
                <a:spcPct val="100000"/>
              </a:lnSpc>
              <a:spcBef>
                <a:spcPts val="0"/>
              </a:spcBef>
              <a:spcAft>
                <a:spcPts val="0"/>
              </a:spcAft>
              <a:buSzPts val="1100"/>
              <a:buNone/>
            </a:pPr>
            <a:r>
              <a:rPr lang="en-GB">
                <a:solidFill>
                  <a:schemeClr val="dk1"/>
                </a:solidFill>
              </a:rPr>
              <a:t>In this part, students will:</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Recap on the conversation</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Be introduced to the Build the Change design challenge</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Record any inspiring ideas on their </a:t>
            </a:r>
            <a:r>
              <a:rPr lang="en-GB" b="1">
                <a:solidFill>
                  <a:schemeClr val="dk1"/>
                </a:solidFill>
              </a:rPr>
              <a:t>Competition Worksheet</a:t>
            </a:r>
            <a:r>
              <a:rPr lang="en-GB">
                <a:solidFill>
                  <a:schemeClr val="dk1"/>
                </a:solidFill>
              </a:rPr>
              <a:t>.</a:t>
            </a:r>
            <a:endParaRPr/>
          </a:p>
          <a:p>
            <a:pPr marL="914400" lvl="0" indent="-298450" algn="l" rtl="0">
              <a:lnSpc>
                <a:spcPct val="100000"/>
              </a:lnSpc>
              <a:spcBef>
                <a:spcPts val="0"/>
              </a:spcBef>
              <a:spcAft>
                <a:spcPts val="0"/>
              </a:spcAft>
              <a:buClr>
                <a:schemeClr val="dk1"/>
              </a:buClr>
              <a:buSzPts val="1100"/>
              <a:buChar char="●"/>
            </a:pPr>
            <a:r>
              <a:rPr lang="en-GB">
                <a:solidFill>
                  <a:schemeClr val="dk1"/>
                </a:solidFill>
              </a:rPr>
              <a:t>Understand how they can enter their ideas into our competition.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 mins</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Clr>
                <a:schemeClr val="dk1"/>
              </a:buClr>
              <a:buSzPts val="1100"/>
              <a:buFont typeface="Arial"/>
              <a:buNone/>
            </a:pPr>
            <a:r>
              <a:rPr lang="en-GB" sz="1100">
                <a:solidFill>
                  <a:srgbClr val="EFEDED"/>
                </a:solidFill>
                <a:latin typeface="Noto Sans JP"/>
                <a:ea typeface="Noto Sans JP"/>
                <a:cs typeface="Noto Sans JP"/>
                <a:sym typeface="Noto Sans JP"/>
              </a:rPr>
              <a:t>Remind students that: when people spend time around trees, flowers, and wildlife, they feel happier and healthier. But many people struggle to find time to reconnect with the magic of nature. What if you could surprise your community with an idea that brings the wonders of nature into busy, everyday life?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Set the Build the Change challenge using the slide: </a:t>
            </a:r>
            <a:endParaRPr/>
          </a:p>
          <a:p>
            <a:pPr marL="0" lvl="0" indent="0" algn="l" rtl="0">
              <a:lnSpc>
                <a:spcPct val="100000"/>
              </a:lnSpc>
              <a:spcBef>
                <a:spcPts val="0"/>
              </a:spcBef>
              <a:spcAft>
                <a:spcPts val="0"/>
              </a:spcAft>
              <a:buSzPts val="1100"/>
              <a:buNone/>
            </a:pPr>
            <a:r>
              <a:rPr lang="en-GB" i="1"/>
              <a:t>Create something green, awe-some and completely unexpected for your community!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Check for understanding.</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- 5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Think about the topic, the design challenge and anything else you’ve learned today. Allow students time to add final thoughts and ideas to their </a:t>
            </a:r>
            <a:r>
              <a:rPr lang="en-GB" b="1">
                <a:solidFill>
                  <a:schemeClr val="dk1"/>
                </a:solidFill>
              </a:rPr>
              <a:t>Mind Map</a:t>
            </a:r>
            <a:r>
              <a:rPr lang="en-GB">
                <a:solidFill>
                  <a:schemeClr val="dk1"/>
                </a:solidFill>
              </a:rPr>
              <a:t>. </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You could ask them to:</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Draw one thing that has interested or inspired them today </a:t>
            </a:r>
            <a:endParaRPr/>
          </a:p>
          <a:p>
            <a:pPr marL="457200" lvl="0" indent="-298450" algn="l" rtl="0">
              <a:lnSpc>
                <a:spcPct val="100000"/>
              </a:lnSpc>
              <a:spcBef>
                <a:spcPts val="0"/>
              </a:spcBef>
              <a:spcAft>
                <a:spcPts val="0"/>
              </a:spcAft>
              <a:buClr>
                <a:schemeClr val="dk1"/>
              </a:buClr>
              <a:buSzPts val="1100"/>
              <a:buChar char="●"/>
            </a:pPr>
            <a:r>
              <a:rPr lang="en-GB">
                <a:solidFill>
                  <a:schemeClr val="dk1"/>
                </a:solidFill>
              </a:rPr>
              <a:t>Write down one question they still have about the topic.</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You may wish to seek answers to these questions together, or set this as research challenge to be completed at home.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b="1"/>
              <a:t>Take Action! Extension activities</a:t>
            </a:r>
            <a:endParaRPr b="1"/>
          </a:p>
          <a:p>
            <a:pPr marL="0" lvl="0" indent="0" algn="l" rtl="0">
              <a:lnSpc>
                <a:spcPct val="100000"/>
              </a:lnSpc>
              <a:spcBef>
                <a:spcPts val="0"/>
              </a:spcBef>
              <a:spcAft>
                <a:spcPts val="0"/>
              </a:spcAft>
              <a:buSzPts val="1100"/>
              <a:buNone/>
            </a:pPr>
            <a:r>
              <a:rPr lang="en-GB"/>
              <a:t>The activities in this session are completely optional. You can spend however long you like on these, therefore we haven’t included timings. These activities are designed to be delivered outside. You can deliver some around your school but if possible, consider taking the learning out of school and into the community.</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b="1">
                <a:solidFill>
                  <a:schemeClr val="dk1"/>
                </a:solidFill>
              </a:rPr>
              <a:t>Objective:</a:t>
            </a:r>
            <a:br>
              <a:rPr lang="en-GB" b="1">
                <a:solidFill>
                  <a:schemeClr val="dk1"/>
                </a:solidFill>
              </a:rPr>
            </a:br>
            <a:r>
              <a:rPr lang="en-GB">
                <a:solidFill>
                  <a:schemeClr val="dk1"/>
                </a:solidFill>
              </a:rPr>
              <a:t>This activity helps students investigate the distribution of green spaces in urban areas and consider how these spaces could be improved or expanded.</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GB" sz="1300" b="1">
                <a:solidFill>
                  <a:schemeClr val="dk1"/>
                </a:solidFill>
              </a:rPr>
              <a:t>Before the Fieldwork:</a:t>
            </a:r>
            <a:endParaRPr sz="1300" b="1">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GB" b="1">
                <a:solidFill>
                  <a:schemeClr val="dk1"/>
                </a:solidFill>
              </a:rPr>
              <a:t>Introduce the activity</a:t>
            </a:r>
            <a:r>
              <a:rPr lang="en-GB">
                <a:solidFill>
                  <a:schemeClr val="dk1"/>
                </a:solidFill>
              </a:rPr>
              <a:t> – Discuss the importance of green spaces in cities and how they benefit the environment and people.</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Where do we typically see green spaces in cities? Why might some areas have more than others?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Set predictions</a:t>
            </a:r>
            <a:r>
              <a:rPr lang="en-GB">
                <a:solidFill>
                  <a:schemeClr val="dk1"/>
                </a:solidFill>
              </a:rPr>
              <a:t> – Ask students to predict where they think green spaces will be most and least common in your local area.</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Prepare materials</a:t>
            </a:r>
            <a:r>
              <a:rPr lang="en-GB">
                <a:solidFill>
                  <a:schemeClr val="dk1"/>
                </a:solidFill>
              </a:rPr>
              <a:t> – Provide students with clipboards, simple maps, or digital tools to record data.</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GB" sz="1300" b="1">
                <a:solidFill>
                  <a:schemeClr val="dk1"/>
                </a:solidFill>
              </a:rPr>
              <a:t>During the Fieldwork:</a:t>
            </a:r>
            <a:endParaRPr sz="1300" b="1">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GB" b="1">
                <a:solidFill>
                  <a:schemeClr val="dk1"/>
                </a:solidFill>
              </a:rPr>
              <a:t>Visit your local area or school grounds:</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Students should observe and record green spaces such as parks, planters, trees, or even weeds growing in unexpected places.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Students record:</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GB" b="1">
                <a:solidFill>
                  <a:schemeClr val="dk1"/>
                </a:solidFill>
              </a:rPr>
              <a:t>Map green spaces</a:t>
            </a:r>
            <a:r>
              <a:rPr lang="en-GB">
                <a:solidFill>
                  <a:schemeClr val="dk1"/>
                </a:solidFill>
              </a:rPr>
              <a:t> and take photos of any unexpected nature (e.g. wildflowers or plants growing in pavement cracks).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b="1">
                <a:solidFill>
                  <a:schemeClr val="dk1"/>
                </a:solidFill>
              </a:rPr>
              <a:t>Rate areas</a:t>
            </a:r>
            <a:r>
              <a:rPr lang="en-GB">
                <a:solidFill>
                  <a:schemeClr val="dk1"/>
                </a:solidFill>
              </a:rPr>
              <a:t> for greenery, scoring from 1 (little green) to 5 (very green).</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GB" sz="1300" b="1">
                <a:solidFill>
                  <a:schemeClr val="dk1"/>
                </a:solidFill>
              </a:rPr>
              <a:t>After the Fieldwork:</a:t>
            </a:r>
            <a:endParaRPr sz="1300" b="1">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GB" b="1">
                <a:solidFill>
                  <a:schemeClr val="dk1"/>
                </a:solidFill>
              </a:rPr>
              <a:t>Back in class, analyse findings:</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Where is green space missing in the local area?</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How might factors like pollution, affluence, or foot traffic affect the amount of greenery?</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Discuss solutions:</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Where could new green spaces be added to improve the area?</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How would this impact the local environment and community?</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Link to the Design Challenge:</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Use the data to guide design ideas that address where green spaces are most needed.</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Encourage students to think about how they could add nature in unexpected places.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This activity encourages students to explore real-world issues and come up with practical, nature-based solutions for their communities.</a:t>
            </a:r>
            <a:endParaRPr>
              <a:solidFill>
                <a:schemeClr val="dk1"/>
              </a:solidFill>
            </a:endParaRPr>
          </a:p>
          <a:p>
            <a:pPr marL="0" lvl="0" indent="0" algn="l" rtl="0">
              <a:lnSpc>
                <a:spcPct val="115000"/>
              </a:lnSpc>
              <a:spcBef>
                <a:spcPts val="1200"/>
              </a:spcBef>
              <a:spcAft>
                <a:spcPts val="1200"/>
              </a:spcAft>
              <a:buSzPts val="1100"/>
              <a:buNone/>
            </a:pP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Google Shape;36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b="1">
                <a:solidFill>
                  <a:schemeClr val="dk1"/>
                </a:solidFill>
              </a:rPr>
              <a:t>Objective:</a:t>
            </a:r>
            <a:br>
              <a:rPr lang="en-GB" b="1">
                <a:solidFill>
                  <a:schemeClr val="dk1"/>
                </a:solidFill>
              </a:rPr>
            </a:br>
            <a:r>
              <a:rPr lang="en-GB">
                <a:solidFill>
                  <a:schemeClr val="dk1"/>
                </a:solidFill>
              </a:rPr>
              <a:t>This activity helps students investigate how green spaces influence urban temperature, air quality, and comfort, linking physical geography concepts to real-world urban environments.</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GB" sz="1300" b="1">
                <a:solidFill>
                  <a:schemeClr val="dk1"/>
                </a:solidFill>
              </a:rPr>
              <a:t>Before the Fieldwork:</a:t>
            </a:r>
            <a:endParaRPr sz="1300" b="1">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GB" b="1">
                <a:solidFill>
                  <a:schemeClr val="dk1"/>
                </a:solidFill>
              </a:rPr>
              <a:t>Introduce the activity</a:t>
            </a:r>
            <a:r>
              <a:rPr lang="en-GB">
                <a:solidFill>
                  <a:schemeClr val="dk1"/>
                </a:solidFill>
              </a:rPr>
              <a:t> – Discuss the role of trees and plants in cities: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How do they provide shade and cool down urban areas?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How do they improve air quality?</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Set up predictions</a:t>
            </a:r>
            <a:r>
              <a:rPr lang="en-GB">
                <a:solidFill>
                  <a:schemeClr val="dk1"/>
                </a:solidFill>
              </a:rPr>
              <a:t> – Ask students where they think will be hotter, windier, or more polluted: green vs. built-up spaces.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Prepare materials</a:t>
            </a:r>
            <a:r>
              <a:rPr lang="en-GB">
                <a:solidFill>
                  <a:schemeClr val="dk1"/>
                </a:solidFill>
              </a:rPr>
              <a:t> – Provide thermometers, lightweight flags (or bubbles), and sticky tape with white paper for dust collection.</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GB" sz="1300" b="1">
                <a:solidFill>
                  <a:schemeClr val="dk1"/>
                </a:solidFill>
              </a:rPr>
              <a:t>During the Fieldwork:</a:t>
            </a:r>
            <a:endParaRPr sz="1300" b="1">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GB" b="1">
                <a:solidFill>
                  <a:schemeClr val="dk1"/>
                </a:solidFill>
              </a:rPr>
              <a:t>Visit two locations:</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A shaded green space (e.g. a park or tree-lined street).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A built-up area (e.g. a tarmac car park or busy road).</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Students record:</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GB" b="1">
                <a:solidFill>
                  <a:schemeClr val="dk1"/>
                </a:solidFill>
              </a:rPr>
              <a:t>Temperature</a:t>
            </a:r>
            <a:r>
              <a:rPr lang="en-GB">
                <a:solidFill>
                  <a:schemeClr val="dk1"/>
                </a:solidFill>
              </a:rPr>
              <a:t>: Measure and compare in both locations.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b="1">
                <a:solidFill>
                  <a:schemeClr val="dk1"/>
                </a:solidFill>
              </a:rPr>
              <a:t>Wind speed</a:t>
            </a:r>
            <a:r>
              <a:rPr lang="en-GB">
                <a:solidFill>
                  <a:schemeClr val="dk1"/>
                </a:solidFill>
              </a:rPr>
              <a:t>: Observe how wind moves using bubbles or small flags.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b="1">
                <a:solidFill>
                  <a:schemeClr val="dk1"/>
                </a:solidFill>
              </a:rPr>
              <a:t>Air quality</a:t>
            </a:r>
            <a:r>
              <a:rPr lang="en-GB">
                <a:solidFill>
                  <a:schemeClr val="dk1"/>
                </a:solidFill>
              </a:rPr>
              <a:t>: Press sticky tape onto surfaces in both locations, then compare dust levels.</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GB" sz="1300" b="1">
                <a:solidFill>
                  <a:schemeClr val="dk1"/>
                </a:solidFill>
              </a:rPr>
              <a:t>After the Fieldwork:</a:t>
            </a:r>
            <a:endParaRPr sz="1300" b="1">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GB" b="1">
                <a:solidFill>
                  <a:schemeClr val="dk1"/>
                </a:solidFill>
              </a:rPr>
              <a:t>Back in class, analyse findings:</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Which space was cooler? Why?</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Did wind move differently in green vs. built-up areas?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Which area seemed more polluted?</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Discuss impacts on climate:</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How do trees and plants help reduce urban heat and improve air quality?</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Could more green spaces make cities more comfortable and healthier?</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Link to the Design Challenge:</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How can students design greener cities to tackle urban heat and pollution?</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What features would make a city more climate-friendly?</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This activity encourages students to apply fieldwork data to real-world environmental challenges and urban planning solutions.</a:t>
            </a:r>
            <a:endParaRPr>
              <a:solidFill>
                <a:schemeClr val="dk1"/>
              </a:solidFill>
            </a:endParaRPr>
          </a:p>
          <a:p>
            <a:pPr marL="0" lvl="0" indent="0" algn="l" rtl="0">
              <a:lnSpc>
                <a:spcPct val="100000"/>
              </a:lnSpc>
              <a:spcBef>
                <a:spcPts val="1200"/>
              </a:spcBef>
              <a:spcAft>
                <a:spcPts val="0"/>
              </a:spcAft>
              <a:buSzPts val="1100"/>
              <a:buNone/>
            </a:pP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b="1">
                <a:solidFill>
                  <a:schemeClr val="dk1"/>
                </a:solidFill>
              </a:rPr>
              <a:t>Objective:</a:t>
            </a:r>
            <a:br>
              <a:rPr lang="en-GB" b="1">
                <a:solidFill>
                  <a:schemeClr val="dk1"/>
                </a:solidFill>
              </a:rPr>
            </a:br>
            <a:r>
              <a:rPr lang="en-GB">
                <a:solidFill>
                  <a:schemeClr val="dk1"/>
                </a:solidFill>
              </a:rPr>
              <a:t>This activity helps students compare how people behave in natural vs. urban environments, linking human and physical geography.</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GB" sz="1300" b="1">
                <a:solidFill>
                  <a:schemeClr val="dk1"/>
                </a:solidFill>
              </a:rPr>
              <a:t>Before the Fieldwork:</a:t>
            </a:r>
            <a:endParaRPr sz="1300" b="1">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GB" b="1">
                <a:solidFill>
                  <a:schemeClr val="dk1"/>
                </a:solidFill>
              </a:rPr>
              <a:t>Introduce the activity</a:t>
            </a:r>
            <a:r>
              <a:rPr lang="en-GB">
                <a:solidFill>
                  <a:schemeClr val="dk1"/>
                </a:solidFill>
              </a:rPr>
              <a:t> – Discuss how green spaces and built-up areas might affect people's behaviour, mood, and activities.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Set expectations</a:t>
            </a:r>
            <a:r>
              <a:rPr lang="en-GB">
                <a:solidFill>
                  <a:schemeClr val="dk1"/>
                </a:solidFill>
              </a:rPr>
              <a:t> – Students should observe quietly, record data accurately, and be respectful when asking questions.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Prepare materials</a:t>
            </a:r>
            <a:r>
              <a:rPr lang="en-GB">
                <a:solidFill>
                  <a:schemeClr val="dk1"/>
                </a:solidFill>
              </a:rPr>
              <a:t> – Provide tally sheets, clipboards, or digital devices for recording observations.</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GB" sz="1300" b="1">
                <a:solidFill>
                  <a:schemeClr val="dk1"/>
                </a:solidFill>
              </a:rPr>
              <a:t>During the Fieldwork:</a:t>
            </a:r>
            <a:endParaRPr sz="1300" b="1">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GB" b="1">
                <a:solidFill>
                  <a:schemeClr val="dk1"/>
                </a:solidFill>
              </a:rPr>
              <a:t>Visit two locations:</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One natural space (e.g. a park, tree-lined street, or green square).</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One built-up area (e.g. a busy high street, plaza, or car park).</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Students record:</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Number of people stopping vs. passing through.</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Types of activities (sitting, playing, exercising, talking, shopping, etc.).</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Age groups and how they use the space.</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Optional:</a:t>
            </a:r>
            <a:r>
              <a:rPr lang="en-GB">
                <a:solidFill>
                  <a:schemeClr val="dk1"/>
                </a:solidFill>
              </a:rPr>
              <a:t> Interview a few people with simple questions: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"Do you prefer spending time here or in a greener space?"</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"What would make this place better for you?"</a:t>
            </a: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GB" sz="1300" b="1">
                <a:solidFill>
                  <a:schemeClr val="dk1"/>
                </a:solidFill>
              </a:rPr>
              <a:t>After the Fieldwork:</a:t>
            </a:r>
            <a:endParaRPr sz="1300" b="1">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GB" b="1">
                <a:solidFill>
                  <a:schemeClr val="dk1"/>
                </a:solidFill>
              </a:rPr>
              <a:t>Back in class, analyse findings:</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Compare differences in behaviour between locations.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Discuss why people might use spaces differently (comfort, noise, accessibility).</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Consider how greenery affects mood, social interaction, and well-being.</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GB" b="1">
                <a:solidFill>
                  <a:schemeClr val="dk1"/>
                </a:solidFill>
              </a:rPr>
              <a:t>Link to the Design Challenge:</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How could built-up spaces be redesigned to include more nature?</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GB">
                <a:solidFill>
                  <a:schemeClr val="dk1"/>
                </a:solidFill>
              </a:rPr>
              <a:t>What features encourage people to stop, relax, and interact with their surroundings?</a:t>
            </a:r>
            <a:endParaRPr>
              <a:solidFill>
                <a:schemeClr val="dk1"/>
              </a:solidFill>
            </a:endParaRPr>
          </a:p>
          <a:p>
            <a:pPr marL="0" lvl="0" indent="0" algn="l" rtl="0">
              <a:lnSpc>
                <a:spcPct val="115000"/>
              </a:lnSpc>
              <a:spcBef>
                <a:spcPts val="1200"/>
              </a:spcBef>
              <a:spcAft>
                <a:spcPts val="1200"/>
              </a:spcAft>
              <a:buSzPts val="1100"/>
              <a:buNone/>
            </a:pPr>
            <a:r>
              <a:rPr lang="en-GB">
                <a:solidFill>
                  <a:schemeClr val="dk1"/>
                </a:solidFill>
              </a:rPr>
              <a:t>This activity encourages students to think critically about urban design and how geography impacts daily life.</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Time - 1 min</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Think, pair, share: Why Should We Spend Time in Nature? Put students in pairs and list as many reasons as they can, recalling what they learned in the previous lesson(s).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What did they come up with? Who came up with the most? Share ideas as a class. Compare with the list on the next slide.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7" name="Google Shape;427;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sz="1100" b="1">
                <a:solidFill>
                  <a:srgbClr val="9D2E8C"/>
                </a:solidFill>
                <a:latin typeface="Noto Sans JP"/>
                <a:ea typeface="Noto Sans JP"/>
                <a:cs typeface="Noto Sans JP"/>
                <a:sym typeface="Noto Sans JP"/>
              </a:rPr>
              <a:t>Boosts our mood</a:t>
            </a:r>
            <a:br>
              <a:rPr lang="en-GB" sz="1100" b="1">
                <a:latin typeface="Noto Sans JP"/>
                <a:ea typeface="Noto Sans JP"/>
                <a:cs typeface="Noto Sans JP"/>
                <a:sym typeface="Noto Sans JP"/>
              </a:rPr>
            </a:br>
            <a:r>
              <a:rPr lang="en-GB" sz="1100">
                <a:latin typeface="Noto Sans JP"/>
                <a:ea typeface="Noto Sans JP"/>
                <a:cs typeface="Noto Sans JP"/>
                <a:sym typeface="Noto Sans JP"/>
              </a:rPr>
              <a:t>Fresh air and green spaces help us feel calm and cheerful.</a:t>
            </a:r>
            <a:endParaRPr/>
          </a:p>
          <a:p>
            <a:pPr marL="0" lvl="0" indent="0" algn="l" rtl="0">
              <a:lnSpc>
                <a:spcPct val="115000"/>
              </a:lnSpc>
              <a:spcBef>
                <a:spcPts val="1200"/>
              </a:spcBef>
              <a:spcAft>
                <a:spcPts val="0"/>
              </a:spcAft>
              <a:buSzPts val="1800"/>
              <a:buNone/>
            </a:pPr>
            <a:r>
              <a:rPr lang="en-GB" sz="1100" b="1">
                <a:solidFill>
                  <a:srgbClr val="9D2E8C"/>
                </a:solidFill>
                <a:latin typeface="Noto Sans JP"/>
                <a:ea typeface="Noto Sans JP"/>
                <a:cs typeface="Noto Sans JP"/>
                <a:sym typeface="Noto Sans JP"/>
              </a:rPr>
              <a:t>The best gym</a:t>
            </a:r>
            <a:br>
              <a:rPr lang="en-GB" sz="1100" b="1">
                <a:latin typeface="Noto Sans JP"/>
                <a:ea typeface="Noto Sans JP"/>
                <a:cs typeface="Noto Sans JP"/>
                <a:sym typeface="Noto Sans JP"/>
              </a:rPr>
            </a:br>
            <a:r>
              <a:rPr lang="en-GB" sz="1100">
                <a:latin typeface="Noto Sans JP"/>
                <a:ea typeface="Noto Sans JP"/>
                <a:cs typeface="Noto Sans JP"/>
                <a:sym typeface="Noto Sans JP"/>
              </a:rPr>
              <a:t>Running, climbing, and playing outside keeps us strong and healthy.</a:t>
            </a:r>
            <a:endParaRPr/>
          </a:p>
          <a:p>
            <a:pPr marL="0" lvl="0" indent="0" algn="l" rtl="0">
              <a:lnSpc>
                <a:spcPct val="115000"/>
              </a:lnSpc>
              <a:spcBef>
                <a:spcPts val="1200"/>
              </a:spcBef>
              <a:spcAft>
                <a:spcPts val="0"/>
              </a:spcAft>
              <a:buSzPts val="1800"/>
              <a:buNone/>
            </a:pPr>
            <a:r>
              <a:rPr lang="en-GB" sz="1100" b="1">
                <a:solidFill>
                  <a:srgbClr val="9D2E8C"/>
                </a:solidFill>
                <a:latin typeface="Noto Sans JP"/>
                <a:ea typeface="Noto Sans JP"/>
                <a:cs typeface="Noto Sans JP"/>
                <a:sym typeface="Noto Sans JP"/>
              </a:rPr>
              <a:t>Cleans our air</a:t>
            </a:r>
            <a:br>
              <a:rPr lang="en-GB" sz="1100" b="1">
                <a:latin typeface="Noto Sans JP"/>
                <a:ea typeface="Noto Sans JP"/>
                <a:cs typeface="Noto Sans JP"/>
                <a:sym typeface="Noto Sans JP"/>
              </a:rPr>
            </a:br>
            <a:r>
              <a:rPr lang="en-GB" sz="1100">
                <a:latin typeface="Noto Sans JP"/>
                <a:ea typeface="Noto Sans JP"/>
                <a:cs typeface="Noto Sans JP"/>
                <a:sym typeface="Noto Sans JP"/>
              </a:rPr>
              <a:t>Trees act like giant air filters, giving us fresh oxygen to breathe.</a:t>
            </a:r>
            <a:endParaRPr/>
          </a:p>
          <a:p>
            <a:pPr marL="0" lvl="0" indent="0" algn="l" rtl="0">
              <a:lnSpc>
                <a:spcPct val="115000"/>
              </a:lnSpc>
              <a:spcBef>
                <a:spcPts val="1200"/>
              </a:spcBef>
              <a:spcAft>
                <a:spcPts val="0"/>
              </a:spcAft>
              <a:buClr>
                <a:schemeClr val="dk1"/>
              </a:buClr>
              <a:buSzPts val="1100"/>
              <a:buFont typeface="Arial"/>
              <a:buNone/>
            </a:pPr>
            <a:r>
              <a:rPr lang="en-GB" sz="1100" b="1">
                <a:solidFill>
                  <a:srgbClr val="9D2E8C"/>
                </a:solidFill>
                <a:latin typeface="Noto Sans JP"/>
                <a:ea typeface="Noto Sans JP"/>
                <a:cs typeface="Noto Sans JP"/>
                <a:sym typeface="Noto Sans JP"/>
              </a:rPr>
              <a:t>Full of wildlife</a:t>
            </a:r>
            <a:br>
              <a:rPr lang="en-GB" sz="1100" b="1">
                <a:latin typeface="Noto Sans JP"/>
                <a:ea typeface="Noto Sans JP"/>
                <a:cs typeface="Noto Sans JP"/>
                <a:sym typeface="Noto Sans JP"/>
              </a:rPr>
            </a:br>
            <a:r>
              <a:rPr lang="en-GB" sz="1100">
                <a:latin typeface="Noto Sans JP"/>
                <a:ea typeface="Noto Sans JP"/>
                <a:cs typeface="Noto Sans JP"/>
                <a:sym typeface="Noto Sans JP"/>
              </a:rPr>
              <a:t>Nature is home to birds, butterflies, and so many amazing creatures.</a:t>
            </a:r>
            <a:endParaRPr/>
          </a:p>
          <a:p>
            <a:pPr marL="0" lvl="0" indent="0" algn="l" rtl="0">
              <a:lnSpc>
                <a:spcPct val="115000"/>
              </a:lnSpc>
              <a:spcBef>
                <a:spcPts val="1200"/>
              </a:spcBef>
              <a:spcAft>
                <a:spcPts val="0"/>
              </a:spcAft>
              <a:buSzPts val="1800"/>
              <a:buNone/>
            </a:pPr>
            <a:r>
              <a:rPr lang="en-GB" sz="1100" b="1">
                <a:solidFill>
                  <a:srgbClr val="9D2E8C"/>
                </a:solidFill>
                <a:latin typeface="Noto Sans JP"/>
                <a:ea typeface="Noto Sans JP"/>
                <a:cs typeface="Noto Sans JP"/>
                <a:sym typeface="Noto Sans JP"/>
              </a:rPr>
              <a:t>Helps us learn</a:t>
            </a:r>
            <a:br>
              <a:rPr lang="en-GB" sz="1100" b="1">
                <a:latin typeface="Noto Sans JP"/>
                <a:ea typeface="Noto Sans JP"/>
                <a:cs typeface="Noto Sans JP"/>
                <a:sym typeface="Noto Sans JP"/>
              </a:rPr>
            </a:br>
            <a:r>
              <a:rPr lang="en-GB" sz="1100">
                <a:latin typeface="Noto Sans JP"/>
                <a:ea typeface="Noto Sans JP"/>
                <a:cs typeface="Noto Sans JP"/>
                <a:sym typeface="Noto Sans JP"/>
              </a:rPr>
              <a:t>The outdoors is a giant classroom, full of things to discover!</a:t>
            </a:r>
            <a:endParaRPr/>
          </a:p>
          <a:p>
            <a:pPr marL="0" marR="0" lvl="0" indent="0" algn="l" rtl="0">
              <a:lnSpc>
                <a:spcPct val="115000"/>
              </a:lnSpc>
              <a:spcBef>
                <a:spcPts val="1200"/>
              </a:spcBef>
              <a:spcAft>
                <a:spcPts val="0"/>
              </a:spcAft>
              <a:buClr>
                <a:schemeClr val="dk1"/>
              </a:buClr>
              <a:buSzPts val="1100"/>
              <a:buFont typeface="Arial"/>
              <a:buNone/>
            </a:pPr>
            <a:r>
              <a:rPr lang="en-GB" sz="1100" b="1" i="0" u="none" strike="noStrike" cap="none">
                <a:solidFill>
                  <a:srgbClr val="9D2E8C"/>
                </a:solidFill>
                <a:latin typeface="Noto Sans JP"/>
                <a:ea typeface="Noto Sans JP"/>
                <a:cs typeface="Noto Sans JP"/>
                <a:sym typeface="Noto Sans JP"/>
              </a:rPr>
              <a:t>Turns us into explorers</a:t>
            </a:r>
            <a:br>
              <a:rPr lang="en-GB" sz="1100" b="1" i="0" u="none" strike="noStrike" cap="none">
                <a:solidFill>
                  <a:schemeClr val="dk2"/>
                </a:solidFill>
                <a:latin typeface="Noto Sans JP"/>
                <a:ea typeface="Noto Sans JP"/>
                <a:cs typeface="Noto Sans JP"/>
                <a:sym typeface="Noto Sans JP"/>
              </a:rPr>
            </a:br>
            <a:r>
              <a:rPr lang="en-GB" sz="1100" b="0" i="0" u="none" strike="noStrike" cap="none">
                <a:solidFill>
                  <a:schemeClr val="dk2"/>
                </a:solidFill>
                <a:latin typeface="Noto Sans JP"/>
                <a:ea typeface="Noto Sans JP"/>
                <a:cs typeface="Noto Sans JP"/>
                <a:sym typeface="Noto Sans JP"/>
              </a:rPr>
              <a:t>Build dens, follow animal tracks, or go on an adventure!</a:t>
            </a:r>
            <a:endParaRPr/>
          </a:p>
          <a:p>
            <a:pPr marL="0" marR="0" lvl="0" indent="0" algn="l" rtl="0">
              <a:lnSpc>
                <a:spcPct val="115000"/>
              </a:lnSpc>
              <a:spcBef>
                <a:spcPts val="1200"/>
              </a:spcBef>
              <a:spcAft>
                <a:spcPts val="0"/>
              </a:spcAft>
              <a:buClr>
                <a:schemeClr val="dk1"/>
              </a:buClr>
              <a:buSzPts val="1100"/>
              <a:buFont typeface="Arial"/>
              <a:buNone/>
            </a:pPr>
            <a:r>
              <a:rPr lang="en-GB" sz="1100" b="1" i="0" u="none" strike="noStrike" cap="none">
                <a:solidFill>
                  <a:srgbClr val="9D2E8C"/>
                </a:solidFill>
                <a:latin typeface="Noto Sans JP"/>
                <a:ea typeface="Noto Sans JP"/>
                <a:cs typeface="Noto Sans JP"/>
                <a:sym typeface="Noto Sans JP"/>
              </a:rPr>
              <a:t>Helps us sleep</a:t>
            </a:r>
            <a:br>
              <a:rPr lang="en-GB" sz="1100" b="1" i="0" u="none" strike="noStrike" cap="none">
                <a:solidFill>
                  <a:schemeClr val="dk2"/>
                </a:solidFill>
                <a:latin typeface="Noto Sans JP"/>
                <a:ea typeface="Noto Sans JP"/>
                <a:cs typeface="Noto Sans JP"/>
                <a:sym typeface="Noto Sans JP"/>
              </a:rPr>
            </a:br>
            <a:r>
              <a:rPr lang="en-GB" sz="1100" b="0" i="0" u="none" strike="noStrike" cap="none">
                <a:solidFill>
                  <a:schemeClr val="dk2"/>
                </a:solidFill>
                <a:latin typeface="Noto Sans JP"/>
                <a:ea typeface="Noto Sans JP"/>
                <a:cs typeface="Noto Sans JP"/>
                <a:sym typeface="Noto Sans JP"/>
              </a:rPr>
              <a:t>Sunshine resets our body clock, helping us rest better at night.</a:t>
            </a:r>
            <a:endParaRPr/>
          </a:p>
          <a:p>
            <a:pPr marL="0" marR="0" lvl="0" indent="0" algn="l" rtl="0">
              <a:lnSpc>
                <a:spcPct val="115000"/>
              </a:lnSpc>
              <a:spcBef>
                <a:spcPts val="1200"/>
              </a:spcBef>
              <a:spcAft>
                <a:spcPts val="0"/>
              </a:spcAft>
              <a:buClr>
                <a:schemeClr val="dk1"/>
              </a:buClr>
              <a:buSzPts val="1100"/>
              <a:buFont typeface="Arial"/>
              <a:buNone/>
            </a:pPr>
            <a:r>
              <a:rPr lang="en-GB" sz="1100" b="1" i="0" u="none" strike="noStrike" cap="none">
                <a:solidFill>
                  <a:srgbClr val="9D2E8C"/>
                </a:solidFill>
                <a:latin typeface="Noto Sans JP"/>
                <a:ea typeface="Noto Sans JP"/>
                <a:cs typeface="Noto Sans JP"/>
                <a:sym typeface="Noto Sans JP"/>
              </a:rPr>
              <a:t>Brings people together</a:t>
            </a:r>
            <a:br>
              <a:rPr lang="en-GB" sz="1100" b="1" i="0" u="none" strike="noStrike" cap="none">
                <a:solidFill>
                  <a:schemeClr val="dk2"/>
                </a:solidFill>
                <a:latin typeface="Noto Sans JP"/>
                <a:ea typeface="Noto Sans JP"/>
                <a:cs typeface="Noto Sans JP"/>
                <a:sym typeface="Noto Sans JP"/>
              </a:rPr>
            </a:br>
            <a:r>
              <a:rPr lang="en-GB" sz="1100" b="0" i="0" u="none" strike="noStrike" cap="none">
                <a:solidFill>
                  <a:schemeClr val="dk2"/>
                </a:solidFill>
                <a:latin typeface="Noto Sans JP"/>
                <a:ea typeface="Noto Sans JP"/>
                <a:cs typeface="Noto Sans JP"/>
                <a:sym typeface="Noto Sans JP"/>
              </a:rPr>
              <a:t>Parks and forests are perfect for fun with family and friends.</a:t>
            </a:r>
            <a:endParaRPr/>
          </a:p>
          <a:p>
            <a:pPr marL="0" marR="0" lvl="0" indent="0" algn="l" rtl="0">
              <a:lnSpc>
                <a:spcPct val="115000"/>
              </a:lnSpc>
              <a:spcBef>
                <a:spcPts val="1200"/>
              </a:spcBef>
              <a:spcAft>
                <a:spcPts val="0"/>
              </a:spcAft>
              <a:buClr>
                <a:schemeClr val="dk1"/>
              </a:buClr>
              <a:buSzPts val="1100"/>
              <a:buFont typeface="Arial"/>
              <a:buNone/>
            </a:pPr>
            <a:r>
              <a:rPr lang="en-GB" sz="1100" b="1" i="0" u="none" strike="noStrike" cap="none">
                <a:solidFill>
                  <a:srgbClr val="9D2E8C"/>
                </a:solidFill>
                <a:latin typeface="Noto Sans JP"/>
                <a:ea typeface="Noto Sans JP"/>
                <a:cs typeface="Noto Sans JP"/>
                <a:sym typeface="Noto Sans JP"/>
              </a:rPr>
              <a:t>Needs our help</a:t>
            </a:r>
            <a:br>
              <a:rPr lang="en-GB" sz="1100" b="1" i="0" u="none" strike="noStrike" cap="none">
                <a:solidFill>
                  <a:schemeClr val="dk2"/>
                </a:solidFill>
                <a:latin typeface="Noto Sans JP"/>
                <a:ea typeface="Noto Sans JP"/>
                <a:cs typeface="Noto Sans JP"/>
                <a:sym typeface="Noto Sans JP"/>
              </a:rPr>
            </a:br>
            <a:r>
              <a:rPr lang="en-GB" sz="1100" b="0" i="0" u="none" strike="noStrike" cap="none">
                <a:solidFill>
                  <a:schemeClr val="dk2"/>
                </a:solidFill>
                <a:latin typeface="Noto Sans JP"/>
                <a:ea typeface="Noto Sans JP"/>
                <a:cs typeface="Noto Sans JP"/>
                <a:sym typeface="Noto Sans JP"/>
              </a:rPr>
              <a:t>The more we love nature, the more we want to protect it!</a:t>
            </a:r>
            <a:endParaRPr/>
          </a:p>
          <a:p>
            <a:pPr marL="0" marR="0" lvl="0" indent="0" algn="l" rtl="0">
              <a:lnSpc>
                <a:spcPct val="115000"/>
              </a:lnSpc>
              <a:spcBef>
                <a:spcPts val="1200"/>
              </a:spcBef>
              <a:spcAft>
                <a:spcPts val="0"/>
              </a:spcAft>
              <a:buClr>
                <a:schemeClr val="dk1"/>
              </a:buClr>
              <a:buSzPts val="1100"/>
              <a:buFont typeface="Arial"/>
              <a:buNone/>
            </a:pPr>
            <a:r>
              <a:rPr lang="en-GB" sz="1100" b="1" i="0" u="none" strike="noStrike" cap="none">
                <a:solidFill>
                  <a:srgbClr val="9D2E8C"/>
                </a:solidFill>
                <a:latin typeface="Noto Sans JP"/>
                <a:ea typeface="Noto Sans JP"/>
                <a:cs typeface="Noto Sans JP"/>
                <a:sym typeface="Noto Sans JP"/>
              </a:rPr>
              <a:t>Is exciting!</a:t>
            </a:r>
            <a:br>
              <a:rPr lang="en-GB" sz="1100" b="1" i="0" u="none" strike="noStrike" cap="none">
                <a:solidFill>
                  <a:schemeClr val="dk2"/>
                </a:solidFill>
                <a:latin typeface="Noto Sans JP"/>
                <a:ea typeface="Noto Sans JP"/>
                <a:cs typeface="Noto Sans JP"/>
                <a:sym typeface="Noto Sans JP"/>
              </a:rPr>
            </a:br>
            <a:r>
              <a:rPr lang="en-GB" sz="1100" b="0" i="0" u="none" strike="noStrike" cap="none">
                <a:solidFill>
                  <a:schemeClr val="dk2"/>
                </a:solidFill>
                <a:latin typeface="Noto Sans JP"/>
                <a:ea typeface="Noto Sans JP"/>
                <a:cs typeface="Noto Sans JP"/>
                <a:sym typeface="Noto Sans JP"/>
              </a:rPr>
              <a:t>Splash, climb, roll, and explore - every day outside is an adventure!</a:t>
            </a:r>
            <a:endParaRPr/>
          </a:p>
          <a:p>
            <a:pPr marL="0" lvl="0" indent="0" algn="l" rtl="0">
              <a:lnSpc>
                <a:spcPct val="115000"/>
              </a:lnSpc>
              <a:spcBef>
                <a:spcPts val="2400"/>
              </a:spcBef>
              <a:spcAft>
                <a:spcPts val="0"/>
              </a:spcAft>
              <a:buSzPts val="1800"/>
              <a:buNone/>
            </a:pPr>
            <a:endParaRPr sz="1100">
              <a:latin typeface="Noto Sans JP"/>
              <a:ea typeface="Noto Sans JP"/>
              <a:cs typeface="Noto Sans JP"/>
              <a:sym typeface="Noto Sans JP"/>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GB">
                <a:solidFill>
                  <a:schemeClr val="dk1"/>
                </a:solidFill>
              </a:rPr>
              <a:t>Time - 8 mins </a:t>
            </a: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For this activity, students should work in pairs or smalls groups. Use the script below to introduce the activity:</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1200"/>
              </a:spcBef>
              <a:spcAft>
                <a:spcPts val="0"/>
              </a:spcAft>
              <a:buClr>
                <a:schemeClr val="dk1"/>
              </a:buClr>
              <a:buSzPts val="1100"/>
              <a:buFont typeface="Arial"/>
              <a:buNone/>
            </a:pPr>
            <a:r>
              <a:rPr lang="en-GB" sz="1100" b="1">
                <a:solidFill>
                  <a:schemeClr val="dk1"/>
                </a:solidFill>
                <a:latin typeface="Noto Sans JP"/>
                <a:ea typeface="Noto Sans JP"/>
                <a:cs typeface="Noto Sans JP"/>
                <a:sym typeface="Noto Sans JP"/>
              </a:rPr>
              <a:t>Mission:</a:t>
            </a:r>
            <a:br>
              <a:rPr lang="en-GB" sz="1100" b="1">
                <a:solidFill>
                  <a:schemeClr val="dk1"/>
                </a:solidFill>
                <a:latin typeface="Noto Sans JP"/>
                <a:ea typeface="Noto Sans JP"/>
                <a:cs typeface="Noto Sans JP"/>
                <a:sym typeface="Noto Sans JP"/>
              </a:rPr>
            </a:br>
            <a:r>
              <a:rPr lang="en-GB" sz="1100">
                <a:solidFill>
                  <a:schemeClr val="dk1"/>
                </a:solidFill>
                <a:latin typeface="Noto Sans JP"/>
                <a:ea typeface="Noto Sans JP"/>
                <a:cs typeface="Noto Sans JP"/>
                <a:sym typeface="Noto Sans JP"/>
              </a:rPr>
              <a:t>You work for the Institute of Nature Connection, and it is your job is to help busy people notice nature.</a:t>
            </a:r>
            <a:endParaRPr/>
          </a:p>
          <a:p>
            <a:pPr marL="0" lvl="0" indent="0" algn="l" rtl="0">
              <a:lnSpc>
                <a:spcPct val="100000"/>
              </a:lnSpc>
              <a:spcBef>
                <a:spcPts val="1200"/>
              </a:spcBef>
              <a:spcAft>
                <a:spcPts val="0"/>
              </a:spcAft>
              <a:buClr>
                <a:schemeClr val="dk1"/>
              </a:buClr>
              <a:buSzPts val="1100"/>
              <a:buFont typeface="Arial"/>
              <a:buNone/>
            </a:pPr>
            <a:endParaRPr sz="1100" b="1">
              <a:solidFill>
                <a:schemeClr val="dk1"/>
              </a:solidFill>
              <a:latin typeface="Noto Sans JP"/>
              <a:ea typeface="Noto Sans JP"/>
              <a:cs typeface="Noto Sans JP"/>
              <a:sym typeface="Noto Sans JP"/>
            </a:endParaRPr>
          </a:p>
          <a:p>
            <a:pPr marL="0" lvl="0" indent="0" algn="l" rtl="0">
              <a:lnSpc>
                <a:spcPct val="100000"/>
              </a:lnSpc>
              <a:spcBef>
                <a:spcPts val="1200"/>
              </a:spcBef>
              <a:spcAft>
                <a:spcPts val="0"/>
              </a:spcAft>
              <a:buClr>
                <a:schemeClr val="dk1"/>
              </a:buClr>
              <a:buSzPts val="1100"/>
              <a:buFont typeface="Arial"/>
              <a:buNone/>
            </a:pPr>
            <a:r>
              <a:rPr lang="en-GB" sz="1100" b="1">
                <a:solidFill>
                  <a:schemeClr val="dk1"/>
                </a:solidFill>
                <a:latin typeface="Noto Sans JP"/>
                <a:ea typeface="Noto Sans JP"/>
                <a:cs typeface="Noto Sans JP"/>
                <a:sym typeface="Noto Sans JP"/>
              </a:rPr>
              <a:t>Your Challenge:</a:t>
            </a:r>
            <a:endParaRPr/>
          </a:p>
          <a:p>
            <a:pPr marL="457200" lvl="0" indent="-298450" algn="l" rtl="0">
              <a:lnSpc>
                <a:spcPct val="100000"/>
              </a:lnSpc>
              <a:spcBef>
                <a:spcPts val="0"/>
              </a:spcBef>
              <a:spcAft>
                <a:spcPts val="0"/>
              </a:spcAft>
              <a:buClr>
                <a:schemeClr val="dk1"/>
              </a:buClr>
              <a:buSzPts val="1100"/>
              <a:buChar char="●"/>
            </a:pPr>
            <a:r>
              <a:rPr lang="en-GB" sz="1100">
                <a:solidFill>
                  <a:schemeClr val="dk1"/>
                </a:solidFill>
                <a:latin typeface="Noto Sans JP"/>
                <a:ea typeface="Noto Sans JP"/>
                <a:cs typeface="Noto Sans JP"/>
                <a:sym typeface="Noto Sans JP"/>
              </a:rPr>
              <a:t>Look at your </a:t>
            </a:r>
            <a:r>
              <a:rPr lang="en-GB" sz="1100" b="1">
                <a:solidFill>
                  <a:schemeClr val="dk1"/>
                </a:solidFill>
                <a:latin typeface="Noto Sans JP"/>
                <a:ea typeface="Noto Sans JP"/>
                <a:cs typeface="Noto Sans JP"/>
                <a:sym typeface="Noto Sans JP"/>
              </a:rPr>
              <a:t>audience card (see slide 40 and 41 in the appendix)</a:t>
            </a:r>
            <a:r>
              <a:rPr lang="en-GB" sz="1100">
                <a:solidFill>
                  <a:schemeClr val="dk1"/>
                </a:solidFill>
                <a:latin typeface="Noto Sans JP"/>
                <a:ea typeface="Noto Sans JP"/>
                <a:cs typeface="Noto Sans JP"/>
                <a:sym typeface="Noto Sans JP"/>
              </a:rPr>
              <a:t> to understand who you're designing for.</a:t>
            </a:r>
            <a:endParaRPr/>
          </a:p>
          <a:p>
            <a:pPr marL="457200" lvl="0" indent="-298450" algn="l" rtl="0">
              <a:lnSpc>
                <a:spcPct val="100000"/>
              </a:lnSpc>
              <a:spcBef>
                <a:spcPts val="0"/>
              </a:spcBef>
              <a:spcAft>
                <a:spcPts val="0"/>
              </a:spcAft>
              <a:buClr>
                <a:schemeClr val="dk1"/>
              </a:buClr>
              <a:buSzPts val="1100"/>
              <a:buChar char="●"/>
            </a:pPr>
            <a:r>
              <a:rPr lang="en-GB" sz="1100">
                <a:solidFill>
                  <a:schemeClr val="dk1"/>
                </a:solidFill>
                <a:latin typeface="Noto Sans JP"/>
                <a:ea typeface="Noto Sans JP"/>
                <a:cs typeface="Noto Sans JP"/>
                <a:sym typeface="Noto Sans JP"/>
              </a:rPr>
              <a:t>Think about </a:t>
            </a:r>
            <a:r>
              <a:rPr lang="en-GB" sz="1100" b="1">
                <a:solidFill>
                  <a:schemeClr val="dk1"/>
                </a:solidFill>
                <a:latin typeface="Noto Sans JP"/>
                <a:ea typeface="Noto Sans JP"/>
                <a:cs typeface="Noto Sans JP"/>
                <a:sym typeface="Noto Sans JP"/>
              </a:rPr>
              <a:t>how to help them reconnect with nature</a:t>
            </a:r>
            <a:r>
              <a:rPr lang="en-GB" sz="1100">
                <a:solidFill>
                  <a:schemeClr val="dk1"/>
                </a:solidFill>
                <a:latin typeface="Noto Sans JP"/>
                <a:ea typeface="Noto Sans JP"/>
                <a:cs typeface="Noto Sans JP"/>
                <a:sym typeface="Noto Sans JP"/>
              </a:rPr>
              <a:t>—it could be an advert, a fun experience, a digital billboard, or a social media post.</a:t>
            </a:r>
            <a:endParaRPr/>
          </a:p>
          <a:p>
            <a:pPr marL="457200" lvl="0" indent="-298450" algn="l" rtl="0">
              <a:lnSpc>
                <a:spcPct val="100000"/>
              </a:lnSpc>
              <a:spcBef>
                <a:spcPts val="0"/>
              </a:spcBef>
              <a:spcAft>
                <a:spcPts val="0"/>
              </a:spcAft>
              <a:buClr>
                <a:schemeClr val="dk1"/>
              </a:buClr>
              <a:buSzPts val="1100"/>
              <a:buChar char="●"/>
            </a:pPr>
            <a:r>
              <a:rPr lang="en-GB" sz="1100">
                <a:solidFill>
                  <a:schemeClr val="dk1"/>
                </a:solidFill>
                <a:latin typeface="Noto Sans JP"/>
                <a:ea typeface="Noto Sans JP"/>
                <a:cs typeface="Noto Sans JP"/>
                <a:sym typeface="Noto Sans JP"/>
              </a:rPr>
              <a:t>Your idea needs to grab their attention and make them realise how </a:t>
            </a:r>
            <a:br>
              <a:rPr lang="en-GB" sz="1100">
                <a:solidFill>
                  <a:schemeClr val="dk1"/>
                </a:solidFill>
                <a:latin typeface="Noto Sans JP"/>
                <a:ea typeface="Noto Sans JP"/>
                <a:cs typeface="Noto Sans JP"/>
                <a:sym typeface="Noto Sans JP"/>
              </a:rPr>
            </a:br>
            <a:r>
              <a:rPr lang="en-GB" sz="1100">
                <a:solidFill>
                  <a:schemeClr val="dk1"/>
                </a:solidFill>
                <a:latin typeface="Noto Sans JP"/>
                <a:ea typeface="Noto Sans JP"/>
                <a:cs typeface="Noto Sans JP"/>
                <a:sym typeface="Noto Sans JP"/>
              </a:rPr>
              <a:t>amazing nature is!</a:t>
            </a:r>
            <a:endParaRPr/>
          </a:p>
          <a:p>
            <a:pPr marL="457200" lvl="0" indent="-298450" algn="l" rtl="0">
              <a:lnSpc>
                <a:spcPct val="100000"/>
              </a:lnSpc>
              <a:spcBef>
                <a:spcPts val="0"/>
              </a:spcBef>
              <a:spcAft>
                <a:spcPts val="0"/>
              </a:spcAft>
              <a:buClr>
                <a:schemeClr val="dk1"/>
              </a:buClr>
              <a:buSzPts val="1100"/>
              <a:buChar char="●"/>
            </a:pPr>
            <a:r>
              <a:rPr lang="en-GB" sz="1100">
                <a:solidFill>
                  <a:schemeClr val="dk1"/>
                </a:solidFill>
                <a:latin typeface="Noto Sans JP"/>
                <a:ea typeface="Noto Sans JP"/>
                <a:cs typeface="Noto Sans JP"/>
                <a:sym typeface="Noto Sans JP"/>
              </a:rPr>
              <a:t>Draw or build your idea using the materials provided.</a:t>
            </a:r>
            <a:endParaRPr/>
          </a:p>
          <a:p>
            <a:pPr marL="0" lvl="0" indent="0" algn="l" rtl="0">
              <a:lnSpc>
                <a:spcPct val="100000"/>
              </a:lnSpc>
              <a:spcBef>
                <a:spcPts val="1200"/>
              </a:spcBef>
              <a:spcAft>
                <a:spcPts val="0"/>
              </a:spcAft>
              <a:buClr>
                <a:schemeClr val="dk1"/>
              </a:buClr>
              <a:buSzPts val="1100"/>
              <a:buFont typeface="Arial"/>
              <a:buNone/>
            </a:pPr>
            <a:endParaRPr sz="1100" b="1">
              <a:solidFill>
                <a:schemeClr val="dk1"/>
              </a:solidFill>
              <a:latin typeface="Noto Sans JP"/>
              <a:ea typeface="Noto Sans JP"/>
              <a:cs typeface="Noto Sans JP"/>
              <a:sym typeface="Noto Sans JP"/>
            </a:endParaRPr>
          </a:p>
          <a:p>
            <a:pPr marL="0" lvl="0" indent="0" algn="l" rtl="0">
              <a:lnSpc>
                <a:spcPct val="100000"/>
              </a:lnSpc>
              <a:spcBef>
                <a:spcPts val="1200"/>
              </a:spcBef>
              <a:spcAft>
                <a:spcPts val="0"/>
              </a:spcAft>
              <a:buClr>
                <a:schemeClr val="dk1"/>
              </a:buClr>
              <a:buSzPts val="1100"/>
              <a:buFont typeface="Arial"/>
              <a:buNone/>
            </a:pPr>
            <a:r>
              <a:rPr lang="en-GB" sz="1100" b="1">
                <a:solidFill>
                  <a:schemeClr val="dk1"/>
                </a:solidFill>
                <a:latin typeface="Noto Sans JP"/>
                <a:ea typeface="Noto Sans JP"/>
                <a:cs typeface="Noto Sans JP"/>
                <a:sym typeface="Noto Sans JP"/>
              </a:rPr>
              <a:t>Tips:</a:t>
            </a:r>
            <a:endParaRPr/>
          </a:p>
          <a:p>
            <a:pPr marL="457200" lvl="0" indent="-298450" algn="l" rtl="0">
              <a:lnSpc>
                <a:spcPct val="100000"/>
              </a:lnSpc>
              <a:spcBef>
                <a:spcPts val="0"/>
              </a:spcBef>
              <a:spcAft>
                <a:spcPts val="0"/>
              </a:spcAft>
              <a:buClr>
                <a:schemeClr val="dk1"/>
              </a:buClr>
              <a:buSzPts val="1100"/>
              <a:buChar char="●"/>
            </a:pPr>
            <a:r>
              <a:rPr lang="en-GB" sz="1100">
                <a:solidFill>
                  <a:schemeClr val="dk1"/>
                </a:solidFill>
                <a:latin typeface="Noto Sans JP"/>
                <a:ea typeface="Noto Sans JP"/>
                <a:cs typeface="Noto Sans JP"/>
                <a:sym typeface="Noto Sans JP"/>
              </a:rPr>
              <a:t>Who is your audience? Look at your audience card.</a:t>
            </a:r>
            <a:endParaRPr/>
          </a:p>
          <a:p>
            <a:pPr marL="457200" lvl="0" indent="-298450" algn="l" rtl="0">
              <a:lnSpc>
                <a:spcPct val="100000"/>
              </a:lnSpc>
              <a:spcBef>
                <a:spcPts val="0"/>
              </a:spcBef>
              <a:spcAft>
                <a:spcPts val="0"/>
              </a:spcAft>
              <a:buClr>
                <a:schemeClr val="dk1"/>
              </a:buClr>
              <a:buSzPts val="1100"/>
              <a:buChar char="●"/>
            </a:pPr>
            <a:r>
              <a:rPr lang="en-GB" sz="1100">
                <a:solidFill>
                  <a:schemeClr val="dk1"/>
                </a:solidFill>
                <a:latin typeface="Noto Sans JP"/>
                <a:ea typeface="Noto Sans JP"/>
                <a:cs typeface="Noto Sans JP"/>
                <a:sym typeface="Noto Sans JP"/>
              </a:rPr>
              <a:t>What type of nature do they enjoy or need more of?</a:t>
            </a:r>
            <a:endParaRPr/>
          </a:p>
          <a:p>
            <a:pPr marL="457200" lvl="0" indent="-298450" algn="l" rtl="0">
              <a:lnSpc>
                <a:spcPct val="100000"/>
              </a:lnSpc>
              <a:spcBef>
                <a:spcPts val="0"/>
              </a:spcBef>
              <a:spcAft>
                <a:spcPts val="0"/>
              </a:spcAft>
              <a:buClr>
                <a:schemeClr val="dk1"/>
              </a:buClr>
              <a:buSzPts val="1100"/>
              <a:buChar char="●"/>
            </a:pPr>
            <a:r>
              <a:rPr lang="en-GB" sz="1100">
                <a:solidFill>
                  <a:schemeClr val="dk1"/>
                </a:solidFill>
                <a:latin typeface="Noto Sans JP"/>
                <a:ea typeface="Noto Sans JP"/>
                <a:cs typeface="Noto Sans JP"/>
                <a:sym typeface="Noto Sans JP"/>
              </a:rPr>
              <a:t>What would make them stop and pay attention?</a:t>
            </a:r>
            <a:endParaRPr/>
          </a:p>
          <a:p>
            <a:pPr marL="0" lvl="0" indent="0" algn="l" rtl="0">
              <a:lnSpc>
                <a:spcPct val="100000"/>
              </a:lnSpc>
              <a:spcBef>
                <a:spcPts val="1200"/>
              </a:spcBef>
              <a:spcAft>
                <a:spcPts val="0"/>
              </a:spcAft>
              <a:buClr>
                <a:schemeClr val="dk1"/>
              </a:buClr>
              <a:buSzPts val="1100"/>
              <a:buFont typeface="Arial"/>
              <a:buNone/>
            </a:pPr>
            <a:endParaRPr sz="1100" b="1">
              <a:solidFill>
                <a:schemeClr val="dk1"/>
              </a:solidFill>
              <a:latin typeface="Noto Sans JP"/>
              <a:ea typeface="Noto Sans JP"/>
              <a:cs typeface="Noto Sans JP"/>
              <a:sym typeface="Noto Sans JP"/>
            </a:endParaRPr>
          </a:p>
          <a:p>
            <a:pPr marL="0" lvl="0" indent="0" algn="l" rtl="0">
              <a:lnSpc>
                <a:spcPct val="100000"/>
              </a:lnSpc>
              <a:spcBef>
                <a:spcPts val="1200"/>
              </a:spcBef>
              <a:spcAft>
                <a:spcPts val="0"/>
              </a:spcAft>
              <a:buClr>
                <a:schemeClr val="dk1"/>
              </a:buClr>
              <a:buSzPts val="1100"/>
              <a:buFont typeface="Arial"/>
              <a:buNone/>
            </a:pPr>
            <a:r>
              <a:rPr lang="en-GB" sz="1100" b="1">
                <a:solidFill>
                  <a:schemeClr val="dk1"/>
                </a:solidFill>
                <a:latin typeface="Noto Sans JP"/>
                <a:ea typeface="Noto Sans JP"/>
                <a:cs typeface="Noto Sans JP"/>
                <a:sym typeface="Noto Sans JP"/>
              </a:rPr>
              <a:t>Let's inspire people to see the magic of nature again!</a:t>
            </a:r>
            <a:r>
              <a:rPr lang="en-GB" sz="1100">
                <a:solidFill>
                  <a:schemeClr val="dk1"/>
                </a:solidFill>
                <a:latin typeface="Noto Sans JP"/>
                <a:ea typeface="Noto Sans JP"/>
                <a:cs typeface="Noto Sans JP"/>
                <a:sym typeface="Noto Sans JP"/>
              </a:rPr>
              <a:t> 🌿</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Give each pair or group a different audience card (see slides 40 and 41). What could they create that would help promote one or all of the benefits of nature to that person. Give them time to come up with an idea, draw, build or make something related to their idea, and then share as a class.</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Time - 1 min</a:t>
            </a: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GB">
                <a:solidFill>
                  <a:schemeClr val="dk1"/>
                </a:solidFill>
              </a:rPr>
              <a:t>Use this slide as a checklist to help students reflect on the previous team or paired activity. What did they do well? Where could they have improved? Remind them that when we work well together in teams and include everyone, we feel a sense of belonging. If you are completing the main design challenge in pairs or team, you could read through this teamwork manifesto together:</a:t>
            </a: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15000"/>
              </a:lnSpc>
              <a:spcBef>
                <a:spcPts val="0"/>
              </a:spcBef>
              <a:spcAft>
                <a:spcPts val="0"/>
              </a:spcAft>
              <a:buClr>
                <a:srgbClr val="000000"/>
              </a:buClr>
              <a:buSzPts val="1300"/>
              <a:buFont typeface="Arial"/>
              <a:buNone/>
            </a:pPr>
            <a:r>
              <a:rPr lang="en-GB" sz="1100" b="1" i="0" u="none" strike="noStrike" cap="none">
                <a:solidFill>
                  <a:srgbClr val="217C3C"/>
                </a:solidFill>
                <a:latin typeface="Arial"/>
                <a:ea typeface="Arial"/>
                <a:cs typeface="Arial"/>
                <a:sym typeface="Arial"/>
              </a:rPr>
              <a:t>T</a:t>
            </a:r>
            <a:r>
              <a:rPr lang="en-GB" sz="1100" b="1" i="0" u="none" strike="noStrike" cap="none">
                <a:solidFill>
                  <a:srgbClr val="217C3C"/>
                </a:solidFill>
                <a:latin typeface="Noto Sans JP"/>
                <a:ea typeface="Noto Sans JP"/>
                <a:cs typeface="Noto Sans JP"/>
                <a:sym typeface="Noto Sans JP"/>
              </a:rPr>
              <a:t>eamwork = Success</a:t>
            </a:r>
            <a:r>
              <a:rPr lang="en-GB" sz="1100" b="1" i="0" u="none" strike="noStrike" cap="none">
                <a:solidFill>
                  <a:srgbClr val="595959"/>
                </a:solidFill>
                <a:latin typeface="Noto Sans JP"/>
                <a:ea typeface="Noto Sans JP"/>
                <a:cs typeface="Noto Sans JP"/>
                <a:sym typeface="Noto Sans JP"/>
              </a:rPr>
              <a:t> </a:t>
            </a:r>
            <a:r>
              <a:rPr lang="en-GB" sz="1100" b="0" i="0" u="none" strike="noStrike" cap="none">
                <a:solidFill>
                  <a:srgbClr val="595959"/>
                </a:solidFill>
                <a:latin typeface="Noto Sans JP"/>
                <a:ea typeface="Noto Sans JP"/>
                <a:cs typeface="Noto Sans JP"/>
                <a:sym typeface="Noto Sans JP"/>
              </a:rPr>
              <a:t>Stick together, support each other, and enjoy the ride - we win as a team!</a:t>
            </a:r>
            <a:endParaRPr/>
          </a:p>
          <a:p>
            <a:pPr marL="0" marR="0" lvl="0" indent="0" algn="l" rtl="0">
              <a:lnSpc>
                <a:spcPct val="115000"/>
              </a:lnSpc>
              <a:spcBef>
                <a:spcPts val="1200"/>
              </a:spcBef>
              <a:spcAft>
                <a:spcPts val="0"/>
              </a:spcAft>
              <a:buClr>
                <a:srgbClr val="000000"/>
              </a:buClr>
              <a:buSzPts val="1300"/>
              <a:buFont typeface="Arial"/>
              <a:buNone/>
            </a:pPr>
            <a:r>
              <a:rPr lang="en-GB" sz="1100" b="1" i="0" u="none" strike="noStrike" cap="none">
                <a:solidFill>
                  <a:srgbClr val="217C3C"/>
                </a:solidFill>
                <a:latin typeface="Noto Sans JP"/>
                <a:ea typeface="Noto Sans JP"/>
                <a:cs typeface="Noto Sans JP"/>
                <a:sym typeface="Noto Sans JP"/>
              </a:rPr>
              <a:t>No Idea’s Too Wild</a:t>
            </a:r>
            <a:r>
              <a:rPr lang="en-GB" sz="1100" b="1" i="0" u="none" strike="noStrike" cap="none">
                <a:solidFill>
                  <a:srgbClr val="595959"/>
                </a:solidFill>
                <a:latin typeface="Noto Sans JP"/>
                <a:ea typeface="Noto Sans JP"/>
                <a:cs typeface="Noto Sans JP"/>
                <a:sym typeface="Noto Sans JP"/>
              </a:rPr>
              <a:t> </a:t>
            </a:r>
            <a:r>
              <a:rPr lang="en-GB" sz="1100" b="0" i="0" u="none" strike="noStrike" cap="none">
                <a:solidFill>
                  <a:srgbClr val="595959"/>
                </a:solidFill>
                <a:latin typeface="Noto Sans JP"/>
                <a:ea typeface="Noto Sans JP"/>
                <a:cs typeface="Noto Sans JP"/>
                <a:sym typeface="Noto Sans JP"/>
              </a:rPr>
              <a:t>Every thought counts, whether it’s simple, creative, or completely out there.</a:t>
            </a:r>
            <a:endParaRPr/>
          </a:p>
          <a:p>
            <a:pPr marL="0" marR="0" lvl="0" indent="0" algn="l" rtl="0">
              <a:lnSpc>
                <a:spcPct val="115000"/>
              </a:lnSpc>
              <a:spcBef>
                <a:spcPts val="1200"/>
              </a:spcBef>
              <a:spcAft>
                <a:spcPts val="0"/>
              </a:spcAft>
              <a:buClr>
                <a:srgbClr val="000000"/>
              </a:buClr>
              <a:buSzPts val="1300"/>
              <a:buFont typeface="Arial"/>
              <a:buNone/>
            </a:pPr>
            <a:r>
              <a:rPr lang="en-GB" sz="1100" b="1" i="0" u="none" strike="noStrike" cap="none">
                <a:solidFill>
                  <a:srgbClr val="217C3C"/>
                </a:solidFill>
                <a:latin typeface="Noto Sans JP"/>
                <a:ea typeface="Noto Sans JP"/>
                <a:cs typeface="Noto Sans JP"/>
                <a:sym typeface="Noto Sans JP"/>
              </a:rPr>
              <a:t>Level It Up</a:t>
            </a:r>
            <a:r>
              <a:rPr lang="en-GB" sz="1100" b="1" i="0" u="none" strike="noStrike" cap="none">
                <a:solidFill>
                  <a:srgbClr val="595959"/>
                </a:solidFill>
                <a:latin typeface="Noto Sans JP"/>
                <a:ea typeface="Noto Sans JP"/>
                <a:cs typeface="Noto Sans JP"/>
                <a:sym typeface="Noto Sans JP"/>
              </a:rPr>
              <a:t> </a:t>
            </a:r>
            <a:r>
              <a:rPr lang="en-GB" sz="1100" b="0" i="0" u="none" strike="noStrike" cap="none">
                <a:solidFill>
                  <a:srgbClr val="595959"/>
                </a:solidFill>
                <a:latin typeface="Noto Sans JP"/>
                <a:ea typeface="Noto Sans JP"/>
                <a:cs typeface="Noto Sans JP"/>
                <a:sym typeface="Noto Sans JP"/>
              </a:rPr>
              <a:t>Build on each other’s ideas to create something even better.</a:t>
            </a:r>
            <a:endParaRPr/>
          </a:p>
          <a:p>
            <a:pPr marL="0" marR="0" lvl="0" indent="0" algn="l" rtl="0">
              <a:lnSpc>
                <a:spcPct val="115000"/>
              </a:lnSpc>
              <a:spcBef>
                <a:spcPts val="1200"/>
              </a:spcBef>
              <a:spcAft>
                <a:spcPts val="0"/>
              </a:spcAft>
              <a:buClr>
                <a:srgbClr val="000000"/>
              </a:buClr>
              <a:buSzPts val="1300"/>
              <a:buFont typeface="Arial"/>
              <a:buNone/>
            </a:pPr>
            <a:r>
              <a:rPr lang="en-GB" sz="1100" b="1" i="0" u="none" strike="noStrike" cap="none">
                <a:solidFill>
                  <a:srgbClr val="217C3C"/>
                </a:solidFill>
                <a:latin typeface="Noto Sans JP"/>
                <a:ea typeface="Noto Sans JP"/>
                <a:cs typeface="Noto Sans JP"/>
                <a:sym typeface="Noto Sans JP"/>
              </a:rPr>
              <a:t>Lead by Listening</a:t>
            </a:r>
            <a:r>
              <a:rPr lang="en-GB" sz="1100" b="1" i="0" u="none" strike="noStrike" cap="none">
                <a:solidFill>
                  <a:srgbClr val="595959"/>
                </a:solidFill>
                <a:latin typeface="Noto Sans JP"/>
                <a:ea typeface="Noto Sans JP"/>
                <a:cs typeface="Noto Sans JP"/>
                <a:sym typeface="Noto Sans JP"/>
              </a:rPr>
              <a:t> </a:t>
            </a:r>
            <a:r>
              <a:rPr lang="en-GB" sz="1100" b="0" i="0" u="none" strike="noStrike" cap="none">
                <a:solidFill>
                  <a:srgbClr val="595959"/>
                </a:solidFill>
                <a:latin typeface="Noto Sans JP"/>
                <a:ea typeface="Noto Sans JP"/>
                <a:cs typeface="Noto Sans JP"/>
                <a:sym typeface="Noto Sans JP"/>
              </a:rPr>
              <a:t>Respect everyone’s voice - great ideas start with paying attention.</a:t>
            </a:r>
            <a:endParaRPr/>
          </a:p>
          <a:p>
            <a:pPr marL="0" marR="0" lvl="0" indent="0" algn="l" rtl="0">
              <a:lnSpc>
                <a:spcPct val="115000"/>
              </a:lnSpc>
              <a:spcBef>
                <a:spcPts val="1200"/>
              </a:spcBef>
              <a:spcAft>
                <a:spcPts val="0"/>
              </a:spcAft>
              <a:buClr>
                <a:srgbClr val="000000"/>
              </a:buClr>
              <a:buSzPts val="1300"/>
              <a:buFont typeface="Arial"/>
              <a:buNone/>
            </a:pPr>
            <a:r>
              <a:rPr lang="en-GB" sz="1200" b="1" i="0" u="none" strike="noStrike" cap="none">
                <a:solidFill>
                  <a:srgbClr val="217C3C"/>
                </a:solidFill>
                <a:latin typeface="Noto Sans JP"/>
                <a:ea typeface="Noto Sans JP"/>
                <a:cs typeface="Noto Sans JP"/>
                <a:sym typeface="Noto Sans JP"/>
              </a:rPr>
              <a:t>Kindness is Key</a:t>
            </a:r>
            <a:r>
              <a:rPr lang="en-GB" sz="1200" b="1" i="0" u="none" strike="noStrike" cap="none">
                <a:solidFill>
                  <a:srgbClr val="595959"/>
                </a:solidFill>
                <a:latin typeface="Noto Sans JP"/>
                <a:ea typeface="Noto Sans JP"/>
                <a:cs typeface="Noto Sans JP"/>
                <a:sym typeface="Noto Sans JP"/>
              </a:rPr>
              <a:t> </a:t>
            </a:r>
            <a:r>
              <a:rPr lang="en-GB" sz="1200" b="0" i="0" u="none" strike="noStrike" cap="none">
                <a:solidFill>
                  <a:srgbClr val="595959"/>
                </a:solidFill>
                <a:latin typeface="Noto Sans JP"/>
                <a:ea typeface="Noto Sans JP"/>
                <a:cs typeface="Noto Sans JP"/>
                <a:sym typeface="Noto Sans JP"/>
              </a:rPr>
              <a:t>Use positive words and build each other up - we’ve got each other’s backs.</a:t>
            </a:r>
            <a:endParaRPr/>
          </a:p>
          <a:p>
            <a:pPr marL="0" marR="0" lvl="0" indent="0" algn="l" rtl="0">
              <a:lnSpc>
                <a:spcPct val="115000"/>
              </a:lnSpc>
              <a:spcBef>
                <a:spcPts val="1200"/>
              </a:spcBef>
              <a:spcAft>
                <a:spcPts val="0"/>
              </a:spcAft>
              <a:buClr>
                <a:srgbClr val="000000"/>
              </a:buClr>
              <a:buSzPts val="1300"/>
              <a:buFont typeface="Arial"/>
              <a:buNone/>
            </a:pPr>
            <a:r>
              <a:rPr lang="en-GB" sz="1200" b="1" i="0" u="none" strike="noStrike" cap="none">
                <a:solidFill>
                  <a:srgbClr val="217C3C"/>
                </a:solidFill>
                <a:latin typeface="Noto Sans JP"/>
                <a:ea typeface="Noto Sans JP"/>
                <a:cs typeface="Noto Sans JP"/>
                <a:sym typeface="Noto Sans JP"/>
              </a:rPr>
              <a:t>All In, All Together</a:t>
            </a:r>
            <a:r>
              <a:rPr lang="en-GB" sz="1200" b="1" i="0" u="none" strike="noStrike" cap="none">
                <a:solidFill>
                  <a:srgbClr val="595959"/>
                </a:solidFill>
                <a:latin typeface="Noto Sans JP"/>
                <a:ea typeface="Noto Sans JP"/>
                <a:cs typeface="Noto Sans JP"/>
                <a:sym typeface="Noto Sans JP"/>
              </a:rPr>
              <a:t> </a:t>
            </a:r>
            <a:r>
              <a:rPr lang="en-GB" sz="1200" b="0" i="0" u="none" strike="noStrike" cap="none">
                <a:solidFill>
                  <a:srgbClr val="595959"/>
                </a:solidFill>
                <a:latin typeface="Noto Sans JP"/>
                <a:ea typeface="Noto Sans JP"/>
                <a:cs typeface="Noto Sans JP"/>
                <a:sym typeface="Noto Sans JP"/>
              </a:rPr>
              <a:t>Make sure everyone’s part of the action - no one’s left behind.</a:t>
            </a:r>
            <a:endParaRPr/>
          </a:p>
          <a:p>
            <a:pPr marL="0" marR="0" lvl="0" indent="0" algn="l" rtl="0">
              <a:lnSpc>
                <a:spcPct val="115000"/>
              </a:lnSpc>
              <a:spcBef>
                <a:spcPts val="1200"/>
              </a:spcBef>
              <a:spcAft>
                <a:spcPts val="0"/>
              </a:spcAft>
              <a:buClr>
                <a:srgbClr val="000000"/>
              </a:buClr>
              <a:buSzPts val="1300"/>
              <a:buFont typeface="Arial"/>
              <a:buNone/>
            </a:pPr>
            <a:r>
              <a:rPr lang="en-GB" sz="1200" b="1" i="0" u="none" strike="noStrike" cap="none">
                <a:solidFill>
                  <a:srgbClr val="217C3C"/>
                </a:solidFill>
                <a:latin typeface="Noto Sans JP"/>
                <a:ea typeface="Noto Sans JP"/>
                <a:cs typeface="Noto Sans JP"/>
                <a:sym typeface="Noto Sans JP"/>
              </a:rPr>
              <a:t>Differences = Strength</a:t>
            </a:r>
            <a:r>
              <a:rPr lang="en-GB" sz="1200" b="1" i="0" u="none" strike="noStrike" cap="none">
                <a:solidFill>
                  <a:srgbClr val="595959"/>
                </a:solidFill>
                <a:latin typeface="Noto Sans JP"/>
                <a:ea typeface="Noto Sans JP"/>
                <a:cs typeface="Noto Sans JP"/>
                <a:sym typeface="Noto Sans JP"/>
              </a:rPr>
              <a:t> </a:t>
            </a:r>
            <a:r>
              <a:rPr lang="en-GB" sz="1200" b="0" i="0" u="none" strike="noStrike" cap="none">
                <a:solidFill>
                  <a:srgbClr val="595959"/>
                </a:solidFill>
                <a:latin typeface="Noto Sans JP"/>
                <a:ea typeface="Noto Sans JP"/>
                <a:cs typeface="Noto Sans JP"/>
                <a:sym typeface="Noto Sans JP"/>
              </a:rPr>
              <a:t>Our unique ideas and perspectives make the team unstoppable.</a:t>
            </a:r>
            <a:endParaRPr/>
          </a:p>
          <a:p>
            <a:pPr marL="0" marR="0" lvl="0" indent="0" algn="l" rtl="0">
              <a:lnSpc>
                <a:spcPct val="115000"/>
              </a:lnSpc>
              <a:spcBef>
                <a:spcPts val="1200"/>
              </a:spcBef>
              <a:spcAft>
                <a:spcPts val="0"/>
              </a:spcAft>
              <a:buClr>
                <a:srgbClr val="000000"/>
              </a:buClr>
              <a:buSzPts val="1300"/>
              <a:buFont typeface="Arial"/>
              <a:buNone/>
            </a:pPr>
            <a:r>
              <a:rPr lang="en-GB" sz="1200" b="1" i="0" u="none" strike="noStrike" cap="none">
                <a:solidFill>
                  <a:srgbClr val="217C3C"/>
                </a:solidFill>
                <a:latin typeface="Noto Sans JP"/>
                <a:ea typeface="Noto Sans JP"/>
                <a:cs typeface="Noto Sans JP"/>
                <a:sym typeface="Noto Sans JP"/>
              </a:rPr>
              <a:t>Mistakes Make Us Better</a:t>
            </a:r>
            <a:r>
              <a:rPr lang="en-GB" sz="1200" b="1" i="0" u="none" strike="noStrike" cap="none">
                <a:solidFill>
                  <a:srgbClr val="595959"/>
                </a:solidFill>
                <a:latin typeface="Noto Sans JP"/>
                <a:ea typeface="Noto Sans JP"/>
                <a:cs typeface="Noto Sans JP"/>
                <a:sym typeface="Noto Sans JP"/>
              </a:rPr>
              <a:t> </a:t>
            </a:r>
            <a:r>
              <a:rPr lang="en-GB" sz="1200" b="0" i="0" u="none" strike="noStrike" cap="none">
                <a:solidFill>
                  <a:srgbClr val="595959"/>
                </a:solidFill>
                <a:latin typeface="Noto Sans JP"/>
                <a:ea typeface="Noto Sans JP"/>
                <a:cs typeface="Noto Sans JP"/>
                <a:sym typeface="Noto Sans JP"/>
              </a:rPr>
              <a:t>Every mistake is a step forward - learn, grow, and keep going strong.</a:t>
            </a:r>
            <a:endParaRPr sz="1400" b="0" i="0" u="none" strike="noStrike" cap="none">
              <a:solidFill>
                <a:srgbClr val="595959"/>
              </a:solidFill>
              <a:latin typeface="Noto Sans JP"/>
              <a:ea typeface="Noto Sans JP"/>
              <a:cs typeface="Noto Sans JP"/>
              <a:sym typeface="Noto Sans JP"/>
            </a:endParaRPr>
          </a:p>
          <a:p>
            <a:pPr marL="0" lvl="0" indent="0" algn="l" rtl="0">
              <a:lnSpc>
                <a:spcPct val="115000"/>
              </a:lnSpc>
              <a:spcBef>
                <a:spcPts val="120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If you are running this challenge as a pair or team activity, these rules will help students build a sense of belonging as they tackle the creative challenge. If you have more time, you could pass a copy round for everyone to sign or even create your own.</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 mins (for next 2 slides)</a:t>
            </a:r>
            <a:endParaRPr/>
          </a:p>
          <a:p>
            <a:pPr marL="0" lvl="0" indent="0" algn="l" rtl="0">
              <a:lnSpc>
                <a:spcPct val="100000"/>
              </a:lnSpc>
              <a:spcBef>
                <a:spcPts val="0"/>
              </a:spcBef>
              <a:spcAft>
                <a:spcPts val="0"/>
              </a:spcAft>
              <a:buSzPts val="1100"/>
              <a:buNone/>
            </a:pPr>
            <a:endParaRPr/>
          </a:p>
          <a:p>
            <a:pPr marL="0" marR="0" lvl="0" indent="0" algn="l" rtl="0">
              <a:lnSpc>
                <a:spcPct val="115000"/>
              </a:lnSpc>
              <a:spcBef>
                <a:spcPts val="0"/>
              </a:spcBef>
              <a:spcAft>
                <a:spcPts val="0"/>
              </a:spcAft>
              <a:buClr>
                <a:schemeClr val="dk1"/>
              </a:buClr>
              <a:buSzPts val="1100"/>
              <a:buFont typeface="Arial"/>
              <a:buNone/>
            </a:pPr>
            <a:r>
              <a:rPr lang="en-GB"/>
              <a:t>Bring students back to the design challenge that was introduced in lesson 1: </a:t>
            </a:r>
            <a:r>
              <a:rPr lang="en-GB" sz="1100">
                <a:solidFill>
                  <a:srgbClr val="EFEDED"/>
                </a:solidFill>
                <a:latin typeface="Noto Sans JP"/>
                <a:ea typeface="Noto Sans JP"/>
                <a:cs typeface="Noto Sans JP"/>
                <a:sym typeface="Noto Sans JP"/>
              </a:rPr>
              <a:t>Use your imagination to create</a:t>
            </a:r>
            <a:r>
              <a:rPr lang="en-GB" sz="800" i="1"/>
              <a:t> </a:t>
            </a:r>
            <a:r>
              <a:rPr lang="en-GB" sz="1100">
                <a:solidFill>
                  <a:srgbClr val="EFEDED"/>
                </a:solidFill>
                <a:latin typeface="Noto Sans JP"/>
                <a:ea typeface="Noto Sans JP"/>
                <a:cs typeface="Noto Sans JP"/>
                <a:sym typeface="Noto Sans JP"/>
              </a:rPr>
              <a:t>something green, awe-some and completely unexpected for your community!</a:t>
            </a:r>
            <a:endParaRPr/>
          </a:p>
          <a:p>
            <a:pPr marL="0" lvl="0" indent="0" algn="l" rtl="0">
              <a:lnSpc>
                <a:spcPct val="115000"/>
              </a:lnSpc>
              <a:spcBef>
                <a:spcPts val="0"/>
              </a:spcBef>
              <a:spcAft>
                <a:spcPts val="0"/>
              </a:spcAft>
              <a:buClr>
                <a:schemeClr val="dk1"/>
              </a:buClr>
              <a:buSzPts val="1100"/>
              <a:buFont typeface="Arial"/>
              <a:buNone/>
            </a:pPr>
            <a:endParaRPr sz="1100">
              <a:solidFill>
                <a:srgbClr val="EFEDED"/>
              </a:solidFill>
              <a:latin typeface="Noto Sans JP"/>
              <a:ea typeface="Noto Sans JP"/>
              <a:cs typeface="Noto Sans JP"/>
              <a:sym typeface="Noto Sans JP"/>
            </a:endParaRPr>
          </a:p>
          <a:p>
            <a:pPr marL="0" lvl="0" indent="0" algn="l" rtl="0">
              <a:lnSpc>
                <a:spcPct val="115000"/>
              </a:lnSpc>
              <a:spcBef>
                <a:spcPts val="0"/>
              </a:spcBef>
              <a:spcAft>
                <a:spcPts val="0"/>
              </a:spcAft>
              <a:buClr>
                <a:schemeClr val="dk1"/>
              </a:buClr>
              <a:buSzPts val="1100"/>
              <a:buFont typeface="Arial"/>
              <a:buNone/>
            </a:pPr>
            <a:r>
              <a:rPr lang="en-GB" sz="1100">
                <a:solidFill>
                  <a:srgbClr val="EFEDED"/>
                </a:solidFill>
                <a:latin typeface="Noto Sans JP"/>
                <a:ea typeface="Noto Sans JP"/>
                <a:cs typeface="Noto Sans JP"/>
                <a:sym typeface="Noto Sans JP"/>
              </a:rPr>
              <a:t>Remind them that when people spend time around trees, flowers, and wildlife, they feel happier and healthier. But many people struggle to find time to reconnect with the magic of nature. Imagine: What if you could surprise your community with an amazing idea that brings the wonders of nature into busy, everyday life?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Check for understanding.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Google Shape;49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a:solidFill>
                  <a:schemeClr val="dk1"/>
                </a:solidFill>
              </a:rPr>
              <a:t>Share some of these images and prompts to inspire students ideas before getting them working on the challenge. Encourage them to write all ideas on their </a:t>
            </a:r>
            <a:r>
              <a:rPr lang="en-GB" b="1">
                <a:solidFill>
                  <a:schemeClr val="dk1"/>
                </a:solidFill>
              </a:rPr>
              <a:t>Mind Maps</a:t>
            </a:r>
            <a:r>
              <a:rPr lang="en-GB">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GB" b="1">
                <a:solidFill>
                  <a:schemeClr val="dk1"/>
                </a:solidFill>
              </a:rPr>
              <a:t>What if your street had tiny pocket forests, buzzing with wildlife and hidden homes for animals?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GB" b="1">
                <a:solidFill>
                  <a:schemeClr val="dk1"/>
                </a:solidFill>
              </a:rPr>
              <a:t>What if your high street had a magical trail of flowers and plants, leading people on exciting adventures?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GB" b="1">
                <a:solidFill>
                  <a:schemeClr val="dk1"/>
                </a:solidFill>
              </a:rPr>
              <a:t>What if you could borrow books from a treehouse library, a cosy reading nook nestled in the treetops?</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GB" b="1">
                <a:solidFill>
                  <a:schemeClr val="dk1"/>
                </a:solidFill>
              </a:rPr>
              <a:t>What if your bus stop was a wild nature haven, where you could listen to birds and smell fresh flowers while you wait?</a:t>
            </a:r>
            <a:endParaRPr b="1">
              <a:solidFill>
                <a:schemeClr val="dk1"/>
              </a:solidFill>
            </a:endParaRPr>
          </a:p>
          <a:p>
            <a:pPr marL="0" lvl="0" indent="0" algn="l" rtl="0">
              <a:lnSpc>
                <a:spcPct val="100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- 20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Use this slide to explain all the jobs that need to be done before setting students off on their own.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171450" lvl="0" indent="-171450" algn="l" rtl="0">
              <a:lnSpc>
                <a:spcPct val="100000"/>
              </a:lnSpc>
              <a:spcBef>
                <a:spcPts val="0"/>
              </a:spcBef>
              <a:spcAft>
                <a:spcPts val="0"/>
              </a:spcAft>
              <a:buClr>
                <a:schemeClr val="dk1"/>
              </a:buClr>
              <a:buSzPts val="1100"/>
              <a:buFont typeface="Noto Sans Symbols"/>
              <a:buChar char="❑"/>
            </a:pPr>
            <a:r>
              <a:rPr lang="en-GB" b="1">
                <a:solidFill>
                  <a:schemeClr val="dk1"/>
                </a:solidFill>
              </a:rPr>
              <a:t>Brainstorm ideas </a:t>
            </a:r>
            <a:r>
              <a:rPr lang="en-GB">
                <a:solidFill>
                  <a:schemeClr val="dk1"/>
                </a:solidFill>
              </a:rPr>
              <a:t>Look at your mind maps. As a team, write down as many ideas as possible – the sillier, the better! Choose two or three of the best ideas to make even better. Decide on one idea as your solution.</a:t>
            </a:r>
            <a:endParaRPr>
              <a:solidFill>
                <a:schemeClr val="dk1"/>
              </a:solidFill>
            </a:endParaRPr>
          </a:p>
          <a:p>
            <a:pPr marL="171450" lvl="0" indent="-171450" algn="l" rtl="0">
              <a:lnSpc>
                <a:spcPct val="100000"/>
              </a:lnSpc>
              <a:spcBef>
                <a:spcPts val="0"/>
              </a:spcBef>
              <a:spcAft>
                <a:spcPts val="0"/>
              </a:spcAft>
              <a:buClr>
                <a:schemeClr val="dk1"/>
              </a:buClr>
              <a:buSzPts val="1100"/>
              <a:buFont typeface="Noto Sans Symbols"/>
              <a:buChar char="❑"/>
            </a:pPr>
            <a:r>
              <a:rPr lang="en-GB" b="1">
                <a:solidFill>
                  <a:schemeClr val="dk1"/>
                </a:solidFill>
              </a:rPr>
              <a:t>Design your space </a:t>
            </a:r>
            <a:r>
              <a:rPr lang="en-GB">
                <a:solidFill>
                  <a:schemeClr val="dk1"/>
                </a:solidFill>
              </a:rPr>
              <a:t>Draw your brilliant solution in the Competition Worksheet.</a:t>
            </a:r>
            <a:endParaRPr>
              <a:solidFill>
                <a:schemeClr val="dk1"/>
              </a:solidFill>
            </a:endParaRPr>
          </a:p>
          <a:p>
            <a:pPr marL="171450" lvl="0" indent="-171450" algn="l" rtl="0">
              <a:lnSpc>
                <a:spcPct val="100000"/>
              </a:lnSpc>
              <a:spcBef>
                <a:spcPts val="0"/>
              </a:spcBef>
              <a:spcAft>
                <a:spcPts val="0"/>
              </a:spcAft>
              <a:buClr>
                <a:schemeClr val="dk1"/>
              </a:buClr>
              <a:buSzPts val="1100"/>
              <a:buFont typeface="Noto Sans Symbols"/>
              <a:buChar char="❑"/>
            </a:pPr>
            <a:r>
              <a:rPr lang="en-GB" b="1">
                <a:solidFill>
                  <a:schemeClr val="dk1"/>
                </a:solidFill>
              </a:rPr>
              <a:t>Build a model </a:t>
            </a:r>
            <a:r>
              <a:rPr lang="en-GB">
                <a:solidFill>
                  <a:schemeClr val="dk1"/>
                </a:solidFill>
              </a:rPr>
              <a:t>Create a model of your solution using all the cool materials available.</a:t>
            </a:r>
            <a:endParaRPr>
              <a:solidFill>
                <a:schemeClr val="dk1"/>
              </a:solidFill>
            </a:endParaRPr>
          </a:p>
          <a:p>
            <a:pPr marL="171450" lvl="0" indent="-171450" algn="l" rtl="0">
              <a:lnSpc>
                <a:spcPct val="100000"/>
              </a:lnSpc>
              <a:spcBef>
                <a:spcPts val="0"/>
              </a:spcBef>
              <a:spcAft>
                <a:spcPts val="0"/>
              </a:spcAft>
              <a:buClr>
                <a:schemeClr val="dk1"/>
              </a:buClr>
              <a:buSzPts val="1100"/>
              <a:buFont typeface="Noto Sans Symbols"/>
              <a:buChar char="❑"/>
            </a:pPr>
            <a:r>
              <a:rPr lang="en-GB" b="1">
                <a:solidFill>
                  <a:schemeClr val="dk1"/>
                </a:solidFill>
              </a:rPr>
              <a:t>Present your solution </a:t>
            </a:r>
            <a:r>
              <a:rPr lang="en-GB">
                <a:solidFill>
                  <a:schemeClr val="dk1"/>
                </a:solidFill>
              </a:rPr>
              <a:t>Share your ideas with the rest of the class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rPr>
              <a:t>Enter the Build for Belonging competition </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Make sure your ideas, designs and descriptions are included in your </a:t>
            </a:r>
            <a:r>
              <a:rPr lang="en-GB" b="1">
                <a:solidFill>
                  <a:schemeClr val="dk1"/>
                </a:solidFill>
              </a:rPr>
              <a:t>Competition Worksheet</a:t>
            </a:r>
            <a:r>
              <a:rPr lang="en-GB">
                <a:solidFill>
                  <a:schemeClr val="dk1"/>
                </a:solidFill>
              </a:rPr>
              <a:t>. Teams should submit one worksheet per team to the competition. Teachers can take a photo of the build to enter it into our competition.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Remember: You can run the challenge as an individual challenge, in pairs or small groups of up to 4. You can allocate team roles using the </a:t>
            </a:r>
            <a:r>
              <a:rPr lang="en-GB" b="1">
                <a:solidFill>
                  <a:schemeClr val="dk1"/>
                </a:solidFill>
              </a:rPr>
              <a:t>Team Roles on slide 42, in the appendix</a:t>
            </a:r>
            <a:r>
              <a:rPr lang="en-GB">
                <a:solidFill>
                  <a:schemeClr val="dk1"/>
                </a:solidFill>
              </a:rPr>
              <a: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5" name="Google Shape;53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- 8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This is optional. It is recommended but can be removed if time is short. Or, the teacher(s) could visit each group and give feedback.</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Pair up two individuals, pairs or teams for peer assessment. </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- 10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Give time to wrap up.</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If you’re running the challenge with pairs or teams, use this list to remind each team member what they are responsible for:</a:t>
            </a:r>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Creative Designer: </a:t>
            </a:r>
            <a:r>
              <a:rPr lang="en-GB">
                <a:solidFill>
                  <a:schemeClr val="dk1"/>
                </a:solidFill>
              </a:rPr>
              <a:t>Time to show off your artistic skills! Label your final drawing to highlight all the awesome features of your design.</a:t>
            </a:r>
            <a:endParaRPr/>
          </a:p>
          <a:p>
            <a:pPr marL="0" lvl="0" indent="0" algn="l" rtl="0">
              <a:lnSpc>
                <a:spcPct val="100000"/>
              </a:lnSpc>
              <a:spcBef>
                <a:spcPts val="0"/>
              </a:spcBef>
              <a:spcAft>
                <a:spcPts val="0"/>
              </a:spcAft>
              <a:buSzPts val="1100"/>
              <a:buNone/>
            </a:pPr>
            <a:r>
              <a:rPr lang="en-GB" sz="1100" b="1" u="none" strike="noStrike" cap="none">
                <a:solidFill>
                  <a:srgbClr val="2760AA"/>
                </a:solidFill>
              </a:rPr>
              <a:t>Copywriter</a:t>
            </a:r>
            <a:r>
              <a:rPr lang="en-GB" b="1">
                <a:solidFill>
                  <a:schemeClr val="dk1"/>
                </a:solidFill>
              </a:rPr>
              <a:t>: </a:t>
            </a:r>
            <a:r>
              <a:rPr lang="en-GB">
                <a:solidFill>
                  <a:schemeClr val="dk1"/>
                </a:solidFill>
              </a:rPr>
              <a:t>Get your writing hat on! Write a cool description of your amazing solution so everyone knows how it works.</a:t>
            </a:r>
            <a:endParaRPr/>
          </a:p>
          <a:p>
            <a:pPr marL="0" lvl="0" indent="0" algn="l" rtl="0">
              <a:lnSpc>
                <a:spcPct val="100000"/>
              </a:lnSpc>
              <a:spcBef>
                <a:spcPts val="0"/>
              </a:spcBef>
              <a:spcAft>
                <a:spcPts val="0"/>
              </a:spcAft>
              <a:buSzPts val="1100"/>
              <a:buNone/>
            </a:pPr>
            <a:r>
              <a:rPr lang="en-GB" b="1">
                <a:solidFill>
                  <a:schemeClr val="dk1"/>
                </a:solidFill>
              </a:rPr>
              <a:t>Architect: </a:t>
            </a:r>
            <a:r>
              <a:rPr lang="en-GB">
                <a:solidFill>
                  <a:schemeClr val="dk1"/>
                </a:solidFill>
              </a:rPr>
              <a:t>Your job is to get our model ready for its close-up! Make sure it's looking perfect for its big moment in the spotlight.</a:t>
            </a:r>
            <a:endParaRPr/>
          </a:p>
          <a:p>
            <a:pPr marL="0" marR="0" lvl="0" indent="0" algn="l" rtl="0">
              <a:lnSpc>
                <a:spcPct val="100000"/>
              </a:lnSpc>
              <a:spcBef>
                <a:spcPts val="0"/>
              </a:spcBef>
              <a:spcAft>
                <a:spcPts val="0"/>
              </a:spcAft>
              <a:buClr>
                <a:srgbClr val="000000"/>
              </a:buClr>
              <a:buSzPts val="1100"/>
              <a:buFont typeface="Arial"/>
              <a:buNone/>
            </a:pPr>
            <a:r>
              <a:rPr lang="en-GB" sz="1100" b="1" u="none" strike="noStrike" cap="none">
                <a:solidFill>
                  <a:srgbClr val="2760AA"/>
                </a:solidFill>
              </a:rPr>
              <a:t>Head of Communications</a:t>
            </a:r>
            <a:r>
              <a:rPr lang="en-GB" b="1">
                <a:solidFill>
                  <a:schemeClr val="dk1"/>
                </a:solidFill>
              </a:rPr>
              <a:t>: </a:t>
            </a:r>
            <a:r>
              <a:rPr lang="en-GB">
                <a:solidFill>
                  <a:schemeClr val="dk1"/>
                </a:solidFill>
              </a:rPr>
              <a:t>You’re the star presenter! Get ready to wow the class with your awesome solution and explain how it works.</a:t>
            </a:r>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GB" b="1">
                <a:solidFill>
                  <a:schemeClr val="dk1"/>
                </a:solidFill>
              </a:rPr>
              <a:t>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Ask pupils to stop working and place their models around the room for everyone to see.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If you are entering your class’ ideas into our Build for Belonging Competition, show this slide to get pupils excited! </a:t>
            </a:r>
            <a:endParaRPr/>
          </a:p>
          <a:p>
            <a:pPr marL="0" lvl="0" indent="0" algn="l" rtl="0">
              <a:lnSpc>
                <a:spcPct val="100000"/>
              </a:lnSpc>
              <a:spcBef>
                <a:spcPts val="0"/>
              </a:spcBef>
              <a:spcAft>
                <a:spcPts val="0"/>
              </a:spcAft>
              <a:buSzPts val="1100"/>
              <a:buNone/>
            </a:pPr>
            <a:r>
              <a:rPr lang="en-GB"/>
              <a:t>Enter by 30</a:t>
            </a:r>
            <a:r>
              <a:rPr lang="en-GB" baseline="30000"/>
              <a:t>th</a:t>
            </a:r>
            <a:r>
              <a:rPr lang="en-GB"/>
              <a:t> June at www.buildthechange.theday.co.uk/competition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4" name="Google Shape;574;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- 10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Ask students to take it in turns to present their solution to the class. Encourage others to give positive and constructive feedback. </a:t>
            </a:r>
            <a:endParaRPr/>
          </a:p>
          <a:p>
            <a:pPr marL="0" lvl="0" indent="0" algn="l" rtl="0">
              <a:lnSpc>
                <a:spcPct val="100000"/>
              </a:lnSpc>
              <a:spcBef>
                <a:spcPts val="0"/>
              </a:spcBef>
              <a:spcAft>
                <a:spcPts val="0"/>
              </a:spcAft>
              <a:buSzPts val="1100"/>
              <a:buNone/>
            </a:pPr>
            <a:r>
              <a:rPr lang="en-GB"/>
              <a:t>You could ask them: What went well? What could be even better?</a:t>
            </a:r>
            <a:endParaRPr/>
          </a:p>
          <a:p>
            <a:pPr marL="0" lvl="0" indent="0" algn="l" rtl="0">
              <a:lnSpc>
                <a:spcPct val="100000"/>
              </a:lnSpc>
              <a:spcBef>
                <a:spcPts val="0"/>
              </a:spcBef>
              <a:spcAft>
                <a:spcPts val="0"/>
              </a:spcAft>
              <a:buSzPts val="1100"/>
              <a:buNone/>
            </a:pPr>
            <a:r>
              <a:rPr lang="en-GB"/>
              <a:t>Celebrate all their awesome ideas!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Don’t forget to upload your learner’s awesome ideas to help us show everyone how awesome kids’ ideas are!</a:t>
            </a:r>
            <a:endParaRPr/>
          </a:p>
          <a:p>
            <a:pPr marL="0" lvl="0" indent="0" algn="l" rtl="0">
              <a:lnSpc>
                <a:spcPct val="100000"/>
              </a:lnSpc>
              <a:spcBef>
                <a:spcPts val="0"/>
              </a:spcBef>
              <a:spcAft>
                <a:spcPts val="0"/>
              </a:spcAft>
              <a:buSzPts val="1100"/>
              <a:buNone/>
            </a:pPr>
            <a:r>
              <a:rPr lang="en-GB"/>
              <a:t>You can upload photos and descriptions of your children’s creations to our Build the Change Tuesday gallery. They might even be our next Builder of the Week! Scan the QR code with a camera to start uploading or visit: https://www.lego.com/en-gb/sustainability/buildthechange/challenges/theday/upload?CMP=EMC-LCE.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0" name="Google Shape;60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- 1 min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Play the video to introduce students to the LEGO Group’s Build the Change programme.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https://www.youtube.com/watch?v=D7z8iXqjIkE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3" name="Google Shape;613;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Use these audience cards for the Campaign for Nature activity.</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8" name="Google Shape;618;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a:solidFill>
                  <a:schemeClr val="dk1"/>
                </a:solidFill>
              </a:rPr>
              <a:t>Use these audience cards for the Campaign for Nature activity.</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3" name="Google Shape;623;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solidFill>
                  <a:schemeClr val="dk1"/>
                </a:solidFill>
              </a:rPr>
              <a:t>Use this slide if you are </a:t>
            </a:r>
            <a:r>
              <a:rPr lang="en-GB" b="1" u="sng">
                <a:solidFill>
                  <a:schemeClr val="dk1"/>
                </a:solidFill>
              </a:rPr>
              <a:t>asking students to work in groups.</a:t>
            </a:r>
            <a:r>
              <a:rPr lang="en-GB">
                <a:solidFill>
                  <a:schemeClr val="dk1"/>
                </a:solidFill>
              </a:rPr>
              <a:t> Please note: Students can enter the competition individually, in pairs or in teams of up to 4 people.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GB">
                <a:solidFill>
                  <a:schemeClr val="dk1"/>
                </a:solidFill>
              </a:rPr>
              <a:t>Explain the roles. Ask students to take on team roles according to their strengths.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marR="0" lvl="0" indent="0" algn="l" rtl="0">
              <a:lnSpc>
                <a:spcPct val="115000"/>
              </a:lnSpc>
              <a:spcBef>
                <a:spcPts val="0"/>
              </a:spcBef>
              <a:spcAft>
                <a:spcPts val="0"/>
              </a:spcAft>
              <a:buSzPts val="1100"/>
              <a:buNone/>
            </a:pPr>
            <a:r>
              <a:rPr lang="en-GB" sz="1800" b="1" i="0" u="none" strike="noStrike">
                <a:solidFill>
                  <a:srgbClr val="2760AA"/>
                </a:solidFill>
                <a:latin typeface="Arial"/>
                <a:ea typeface="Arial"/>
                <a:cs typeface="Arial"/>
                <a:sym typeface="Arial"/>
              </a:rPr>
              <a:t>Head of Communications</a:t>
            </a:r>
            <a:r>
              <a:rPr lang="en-GB" sz="1800" b="0" i="0" u="none" strike="noStrike">
                <a:solidFill>
                  <a:srgbClr val="000000"/>
                </a:solidFill>
                <a:latin typeface="Arial"/>
                <a:ea typeface="Arial"/>
                <a:cs typeface="Arial"/>
                <a:sym typeface="Arial"/>
              </a:rPr>
              <a:t> </a:t>
            </a:r>
            <a:r>
              <a:rPr lang="en-GB" sz="1800" b="0" i="0" u="none" strike="noStrike">
                <a:solidFill>
                  <a:srgbClr val="595959"/>
                </a:solidFill>
                <a:latin typeface="Arial"/>
                <a:ea typeface="Arial"/>
                <a:cs typeface="Arial"/>
                <a:sym typeface="Arial"/>
              </a:rPr>
              <a:t>Presents the final design to the class.</a:t>
            </a:r>
            <a:r>
              <a:rPr lang="en-GB" sz="1800" b="0" i="0" u="none" strike="noStrike">
                <a:solidFill>
                  <a:srgbClr val="000000"/>
                </a:solidFill>
                <a:latin typeface="Arial"/>
                <a:ea typeface="Arial"/>
                <a:cs typeface="Arial"/>
                <a:sym typeface="Arial"/>
              </a:rPr>
              <a:t> Useful skills: </a:t>
            </a:r>
            <a:r>
              <a:rPr lang="en-GB" sz="1800" b="0" i="0" u="none" strike="noStrike">
                <a:solidFill>
                  <a:srgbClr val="595959"/>
                </a:solidFill>
                <a:latin typeface="Arial"/>
                <a:ea typeface="Arial"/>
                <a:cs typeface="Arial"/>
                <a:sym typeface="Arial"/>
              </a:rPr>
              <a:t>Enthusiastic, confident, and loves speaking in front of people.</a:t>
            </a:r>
            <a:endParaRPr sz="1800" b="0" i="0" u="none" strike="noStrike">
              <a:latin typeface="Arial"/>
              <a:ea typeface="Arial"/>
              <a:cs typeface="Arial"/>
              <a:sym typeface="Arial"/>
            </a:endParaRPr>
          </a:p>
          <a:p>
            <a:pPr marL="0" marR="0" lvl="0" indent="0" algn="l" rtl="0">
              <a:lnSpc>
                <a:spcPct val="115000"/>
              </a:lnSpc>
              <a:spcBef>
                <a:spcPts val="0"/>
              </a:spcBef>
              <a:spcAft>
                <a:spcPts val="0"/>
              </a:spcAft>
              <a:buSzPts val="1100"/>
              <a:buNone/>
            </a:pPr>
            <a:r>
              <a:rPr lang="en-GB" sz="1800" b="1" i="0" u="none" strike="noStrike">
                <a:solidFill>
                  <a:srgbClr val="2760AA"/>
                </a:solidFill>
                <a:latin typeface="Arial"/>
                <a:ea typeface="Arial"/>
                <a:cs typeface="Arial"/>
                <a:sym typeface="Arial"/>
              </a:rPr>
              <a:t>Copywriter</a:t>
            </a:r>
            <a:r>
              <a:rPr lang="en-GB" sz="1800" b="0" i="0" u="none" strike="noStrike">
                <a:solidFill>
                  <a:srgbClr val="000000"/>
                </a:solidFill>
                <a:latin typeface="Arial"/>
                <a:ea typeface="Arial"/>
                <a:cs typeface="Arial"/>
                <a:sym typeface="Arial"/>
              </a:rPr>
              <a:t> </a:t>
            </a:r>
            <a:r>
              <a:rPr lang="en-GB" sz="1800" b="0" i="0" u="none" strike="noStrike">
                <a:solidFill>
                  <a:srgbClr val="595959"/>
                </a:solidFill>
                <a:latin typeface="Arial"/>
                <a:ea typeface="Arial"/>
                <a:cs typeface="Arial"/>
                <a:sym typeface="Arial"/>
              </a:rPr>
              <a:t>Writes the description of the design and explains how it works.</a:t>
            </a:r>
            <a:r>
              <a:rPr lang="en-GB" sz="1800" b="0" i="0" u="none" strike="noStrike">
                <a:solidFill>
                  <a:srgbClr val="000000"/>
                </a:solidFill>
                <a:latin typeface="Arial"/>
                <a:ea typeface="Arial"/>
                <a:cs typeface="Arial"/>
                <a:sym typeface="Arial"/>
              </a:rPr>
              <a:t> Useful skills: </a:t>
            </a:r>
            <a:r>
              <a:rPr lang="en-GB" sz="1800" b="0" i="0" u="none" strike="noStrike">
                <a:solidFill>
                  <a:srgbClr val="595959"/>
                </a:solidFill>
                <a:latin typeface="Arial"/>
                <a:ea typeface="Arial"/>
                <a:cs typeface="Arial"/>
                <a:sym typeface="Arial"/>
              </a:rPr>
              <a:t>Enjoys writing and is great at turning ideas into words.</a:t>
            </a:r>
            <a:endParaRPr sz="1800" b="0" i="0" u="none" strike="noStrike">
              <a:latin typeface="Arial"/>
              <a:ea typeface="Arial"/>
              <a:cs typeface="Arial"/>
              <a:sym typeface="Arial"/>
            </a:endParaRPr>
          </a:p>
          <a:p>
            <a:pPr marL="0" marR="0" lvl="0" indent="0" algn="l" rtl="0">
              <a:lnSpc>
                <a:spcPct val="115000"/>
              </a:lnSpc>
              <a:spcBef>
                <a:spcPts val="0"/>
              </a:spcBef>
              <a:spcAft>
                <a:spcPts val="0"/>
              </a:spcAft>
              <a:buSzPts val="1100"/>
              <a:buNone/>
            </a:pPr>
            <a:r>
              <a:rPr lang="en-GB" sz="1800" b="1" i="0" u="none" strike="noStrike">
                <a:solidFill>
                  <a:srgbClr val="2760AA"/>
                </a:solidFill>
                <a:latin typeface="Arial"/>
                <a:ea typeface="Arial"/>
                <a:cs typeface="Arial"/>
                <a:sym typeface="Arial"/>
              </a:rPr>
              <a:t>Creative Designer</a:t>
            </a:r>
            <a:r>
              <a:rPr lang="en-GB" sz="1800" b="0" i="0" u="none" strike="noStrike">
                <a:solidFill>
                  <a:srgbClr val="000000"/>
                </a:solidFill>
                <a:latin typeface="Arial"/>
                <a:ea typeface="Arial"/>
                <a:cs typeface="Arial"/>
                <a:sym typeface="Arial"/>
              </a:rPr>
              <a:t> </a:t>
            </a:r>
            <a:r>
              <a:rPr lang="en-GB" sz="1800" b="0" i="0" u="none" strike="noStrike">
                <a:solidFill>
                  <a:srgbClr val="595959"/>
                </a:solidFill>
                <a:latin typeface="Arial"/>
                <a:ea typeface="Arial"/>
                <a:cs typeface="Arial"/>
                <a:sym typeface="Arial"/>
              </a:rPr>
              <a:t>Draws and improves the designs on paper.</a:t>
            </a:r>
            <a:r>
              <a:rPr lang="en-GB" sz="1800" b="0" i="0" u="none" strike="noStrike">
                <a:solidFill>
                  <a:srgbClr val="000000"/>
                </a:solidFill>
                <a:latin typeface="Arial"/>
                <a:ea typeface="Arial"/>
                <a:cs typeface="Arial"/>
                <a:sym typeface="Arial"/>
              </a:rPr>
              <a:t> Useful skills:  </a:t>
            </a:r>
            <a:r>
              <a:rPr lang="en-GB" sz="1800" b="0" i="0" u="none" strike="noStrike">
                <a:solidFill>
                  <a:srgbClr val="595959"/>
                </a:solidFill>
                <a:latin typeface="Arial"/>
                <a:ea typeface="Arial"/>
                <a:cs typeface="Arial"/>
                <a:sym typeface="Arial"/>
              </a:rPr>
              <a:t>Creative, loves to draw, and gets excited about bring ideas to life.</a:t>
            </a:r>
            <a:endParaRPr sz="1800" b="0" i="0" u="none" strike="noStrike">
              <a:latin typeface="Arial"/>
              <a:ea typeface="Arial"/>
              <a:cs typeface="Arial"/>
              <a:sym typeface="Arial"/>
            </a:endParaRPr>
          </a:p>
          <a:p>
            <a:pPr marL="0" marR="0" lvl="0" indent="0" algn="l" rtl="0">
              <a:lnSpc>
                <a:spcPct val="115000"/>
              </a:lnSpc>
              <a:spcBef>
                <a:spcPts val="0"/>
              </a:spcBef>
              <a:spcAft>
                <a:spcPts val="0"/>
              </a:spcAft>
              <a:buSzPts val="1100"/>
              <a:buNone/>
            </a:pPr>
            <a:r>
              <a:rPr lang="en-GB" sz="1800" b="1" i="0" u="none" strike="noStrike">
                <a:solidFill>
                  <a:srgbClr val="2760AA"/>
                </a:solidFill>
                <a:latin typeface="Arial"/>
                <a:ea typeface="Arial"/>
                <a:cs typeface="Arial"/>
                <a:sym typeface="Arial"/>
              </a:rPr>
              <a:t>Architect</a:t>
            </a:r>
            <a:r>
              <a:rPr lang="en-GB" sz="1800" b="0" i="0" u="none" strike="noStrike">
                <a:solidFill>
                  <a:srgbClr val="000000"/>
                </a:solidFill>
                <a:latin typeface="Arial"/>
                <a:ea typeface="Arial"/>
                <a:cs typeface="Arial"/>
                <a:sym typeface="Arial"/>
              </a:rPr>
              <a:t> </a:t>
            </a:r>
            <a:r>
              <a:rPr lang="en-GB" sz="1800" b="0" i="0" u="none" strike="noStrike">
                <a:solidFill>
                  <a:srgbClr val="595959"/>
                </a:solidFill>
                <a:latin typeface="Arial"/>
                <a:ea typeface="Arial"/>
                <a:cs typeface="Arial"/>
                <a:sym typeface="Arial"/>
              </a:rPr>
              <a:t>Builds a model of the final design.</a:t>
            </a:r>
            <a:r>
              <a:rPr lang="en-GB" sz="1800" b="0" i="0" u="none" strike="noStrike">
                <a:solidFill>
                  <a:srgbClr val="000000"/>
                </a:solidFill>
                <a:latin typeface="Arial"/>
                <a:ea typeface="Arial"/>
                <a:cs typeface="Arial"/>
                <a:sym typeface="Arial"/>
              </a:rPr>
              <a:t> Useful skills: </a:t>
            </a:r>
            <a:r>
              <a:rPr lang="en-GB" sz="1800" b="0" i="0" u="none" strike="noStrike">
                <a:solidFill>
                  <a:srgbClr val="595959"/>
                </a:solidFill>
                <a:latin typeface="Arial"/>
                <a:ea typeface="Arial"/>
                <a:cs typeface="Arial"/>
                <a:sym typeface="Arial"/>
              </a:rPr>
              <a:t>Patient, creative, and has steady hands for building under pressure.</a:t>
            </a:r>
            <a:endParaRPr sz="1800" b="0" i="0" u="none" strike="noStrike">
              <a:latin typeface="Arial"/>
              <a:ea typeface="Arial"/>
              <a:cs typeface="Arial"/>
              <a:sym typeface="Aria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- 3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t>Use our playful activity to introduce the topic. Ask students to draw or build a happy moment spent outdoors, with nature.</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15000"/>
              </a:lnSpc>
              <a:spcBef>
                <a:spcPts val="1200"/>
              </a:spcBef>
              <a:spcAft>
                <a:spcPts val="0"/>
              </a:spcAft>
              <a:buClr>
                <a:schemeClr val="dk1"/>
              </a:buClr>
              <a:buSzPts val="1100"/>
              <a:buFont typeface="Arial"/>
              <a:buNone/>
            </a:pPr>
            <a:r>
              <a:rPr lang="en-GB" sz="1100">
                <a:latin typeface="Noto Sans JP"/>
                <a:ea typeface="Noto Sans JP"/>
                <a:cs typeface="Noto Sans JP"/>
                <a:sym typeface="Noto Sans JP"/>
              </a:rPr>
              <a:t>Encourage students to think about a good time they’ve had outdoors, in nature. Use the creative materials to create, build or draw that moment. It doesn’t have to look exactly like it did – encourage students to make it their own! Invite them to picture how they felt in that moment. </a:t>
            </a:r>
            <a:br>
              <a:rPr lang="en-GB" sz="1100">
                <a:latin typeface="Noto Sans JP"/>
                <a:ea typeface="Noto Sans JP"/>
                <a:cs typeface="Noto Sans JP"/>
                <a:sym typeface="Noto Sans JP"/>
              </a:rPr>
            </a:br>
            <a:r>
              <a:rPr lang="en-GB" sz="1100" b="1">
                <a:latin typeface="Noto Sans JP"/>
                <a:ea typeface="Noto Sans JP"/>
                <a:cs typeface="Noto Sans JP"/>
                <a:sym typeface="Noto Sans JP"/>
              </a:rPr>
              <a:t>What made it special</a:t>
            </a:r>
            <a:r>
              <a:rPr lang="en-GB" sz="1100">
                <a:latin typeface="Noto Sans JP"/>
                <a:ea typeface="Noto Sans JP"/>
                <a:cs typeface="Noto Sans JP"/>
                <a:sym typeface="Noto Sans JP"/>
              </a:rPr>
              <a: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Time - 2 mins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GB">
                <a:solidFill>
                  <a:schemeClr val="dk1"/>
                </a:solidFill>
              </a:rPr>
              <a:t>Encourage them to share memories and feelings in pairs or as a class.</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GB" b="1">
                <a:solidFill>
                  <a:srgbClr val="EFEDED"/>
                </a:solidFill>
                <a:latin typeface="Noto Sans JP"/>
                <a:ea typeface="Noto Sans JP"/>
                <a:cs typeface="Noto Sans JP"/>
                <a:sym typeface="Noto Sans JP"/>
              </a:rPr>
              <a:t>You could ask them:</a:t>
            </a:r>
            <a:br>
              <a:rPr lang="en-GB">
                <a:solidFill>
                  <a:srgbClr val="EFEDED"/>
                </a:solidFill>
                <a:latin typeface="Noto Sans JP"/>
                <a:ea typeface="Noto Sans JP"/>
                <a:cs typeface="Noto Sans JP"/>
                <a:sym typeface="Noto Sans JP"/>
              </a:rPr>
            </a:br>
            <a:r>
              <a:rPr lang="en-GB">
                <a:solidFill>
                  <a:srgbClr val="EFEDED"/>
                </a:solidFill>
                <a:latin typeface="Noto Sans JP"/>
                <a:ea typeface="Noto Sans JP"/>
                <a:cs typeface="Noto Sans JP"/>
                <a:sym typeface="Noto Sans JP"/>
              </a:rPr>
              <a:t>How did you feel at this time? </a:t>
            </a:r>
            <a:br>
              <a:rPr lang="en-GB">
                <a:solidFill>
                  <a:srgbClr val="EFEDED"/>
                </a:solidFill>
                <a:latin typeface="Noto Sans JP"/>
                <a:ea typeface="Noto Sans JP"/>
                <a:cs typeface="Noto Sans JP"/>
                <a:sym typeface="Noto Sans JP"/>
              </a:rPr>
            </a:br>
            <a:r>
              <a:rPr lang="en-GB">
                <a:solidFill>
                  <a:srgbClr val="EFEDED"/>
                </a:solidFill>
                <a:latin typeface="Noto Sans JP"/>
                <a:ea typeface="Noto Sans JP"/>
                <a:cs typeface="Noto Sans JP"/>
                <a:sym typeface="Noto Sans JP"/>
              </a:rPr>
              <a:t>What words or feelings come to mind? </a:t>
            </a:r>
            <a:br>
              <a:rPr lang="en-GB">
                <a:solidFill>
                  <a:srgbClr val="EFEDED"/>
                </a:solidFill>
                <a:latin typeface="Noto Sans JP"/>
                <a:ea typeface="Noto Sans JP"/>
                <a:cs typeface="Noto Sans JP"/>
                <a:sym typeface="Noto Sans JP"/>
              </a:rPr>
            </a:br>
            <a:r>
              <a:rPr lang="en-GB">
                <a:solidFill>
                  <a:srgbClr val="EFEDED"/>
                </a:solidFill>
                <a:latin typeface="Noto Sans JP"/>
                <a:ea typeface="Noto Sans JP"/>
                <a:cs typeface="Noto Sans JP"/>
                <a:sym typeface="Noto Sans JP"/>
              </a:rPr>
              <a:t>Would it have been the same or different if you’d experienced it indoors, away from nature?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Time - 6 mins</a:t>
            </a:r>
            <a:endParaRPr>
              <a:solidFill>
                <a:schemeClr val="dk1"/>
              </a:solidFill>
            </a:endParaRPr>
          </a:p>
          <a:p>
            <a:pPr marL="0" lvl="0" indent="0" algn="l" rtl="0">
              <a:lnSpc>
                <a:spcPct val="115000"/>
              </a:lnSpc>
              <a:spcBef>
                <a:spcPts val="1200"/>
              </a:spcBef>
              <a:spcAft>
                <a:spcPts val="0"/>
              </a:spcAft>
              <a:buSzPts val="1100"/>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Use our Nature Quiz to link your students' positive personal experiences to the proven benefits of being outside in nature.</a:t>
            </a:r>
            <a:endParaRPr/>
          </a:p>
          <a:p>
            <a:pPr marL="0" marR="0" lvl="0" indent="0" algn="l" rtl="0">
              <a:lnSpc>
                <a:spcPct val="100000"/>
              </a:lnSpc>
              <a:spcBef>
                <a:spcPts val="0"/>
              </a:spcBef>
              <a:spcAft>
                <a:spcPts val="0"/>
              </a:spcAft>
              <a:buClr>
                <a:srgbClr val="000000"/>
              </a:buClr>
              <a:buSzPts val="1800"/>
              <a:buFont typeface="Arial"/>
              <a:buNone/>
            </a:pPr>
            <a:r>
              <a:rPr lang="en-GB" sz="1100" b="0" i="0" u="none" strike="noStrike" cap="none">
                <a:solidFill>
                  <a:schemeClr val="dk2"/>
                </a:solidFill>
                <a:latin typeface="Arial"/>
                <a:ea typeface="Arial"/>
                <a:cs typeface="Arial"/>
                <a:sym typeface="Arial"/>
              </a:rPr>
              <a:t>Instruct students to listen to the following statements. Decide if each one is TRUE or FALSE. Some of these statements sound true, but are they really? </a:t>
            </a:r>
            <a:endParaRPr/>
          </a:p>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a:solidFill>
                  <a:schemeClr val="dk1"/>
                </a:solidFill>
              </a:rPr>
              <a:t>Read out the true or false statements in the slide notes. If students think the statement is false, ask them to sit down. If they think it is true, ask them to stand up. </a:t>
            </a:r>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Ask students to explain their answers before clicking to reveal the answer. </a:t>
            </a:r>
            <a:endParaRPr/>
          </a:p>
          <a:p>
            <a:pPr marL="0" lvl="0" indent="0" algn="l" rtl="0">
              <a:lnSpc>
                <a:spcPct val="115000"/>
              </a:lnSpc>
              <a:spcBef>
                <a:spcPts val="1200"/>
              </a:spcBef>
              <a:spcAft>
                <a:spcPts val="1200"/>
              </a:spcAft>
              <a:buClr>
                <a:schemeClr val="dk1"/>
              </a:buClr>
              <a:buSzPts val="1100"/>
              <a:buFont typeface="Arial"/>
              <a:buNone/>
            </a:pP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Noto Sans JP"/>
                <a:ea typeface="Noto Sans JP"/>
                <a:cs typeface="Noto Sans JP"/>
                <a:sym typeface="Noto Sans JP"/>
              </a:rPr>
              <a:t>Read statement: </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GB" sz="1100" b="1">
                <a:solidFill>
                  <a:schemeClr val="dk1"/>
                </a:solidFill>
                <a:latin typeface="Noto Sans JP"/>
                <a:ea typeface="Noto Sans JP"/>
                <a:cs typeface="Noto Sans JP"/>
                <a:sym typeface="Noto Sans JP"/>
              </a:rPr>
              <a:t>Studies show that nature sounds can have a calming effect on the body and mind.</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Noto Sans JP"/>
                <a:ea typeface="Noto Sans JP"/>
                <a:cs typeface="Noto Sans JP"/>
                <a:sym typeface="Noto Sans JP"/>
              </a:rPr>
              <a:t>Click to reveal: TRUE </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GB" sz="1100">
                <a:latin typeface="Noto Sans JP"/>
                <a:ea typeface="Noto Sans JP"/>
                <a:cs typeface="Noto Sans JP"/>
                <a:sym typeface="Noto Sans JP"/>
              </a:rPr>
              <a:t>Listening to natural sounds like birdsong or running water can help lower blood pressure and reduce feelings of stress.</a:t>
            </a:r>
            <a:endParaRPr sz="1100">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Noto Sans JP"/>
                <a:ea typeface="Noto Sans JP"/>
                <a:cs typeface="Noto Sans JP"/>
                <a:sym typeface="Noto Sans JP"/>
              </a:rPr>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Noto Sans JP"/>
                <a:ea typeface="Noto Sans JP"/>
                <a:cs typeface="Noto Sans JP"/>
                <a:sym typeface="Noto Sans JP"/>
              </a:rPr>
              <a:t>Read statement: </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GB" sz="1100" b="1">
                <a:latin typeface="Noto Sans JP"/>
                <a:ea typeface="Noto Sans JP"/>
                <a:cs typeface="Noto Sans JP"/>
                <a:sym typeface="Noto Sans JP"/>
              </a:rPr>
              <a:t>City air is always more polluted than countryside air, so there’s no benefit to going outside if you live in an  urban area.</a:t>
            </a:r>
            <a:endParaRPr sz="1100" b="1">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Noto Sans JP"/>
                <a:ea typeface="Noto Sans JP"/>
                <a:cs typeface="Noto Sans JP"/>
                <a:sym typeface="Noto Sans JP"/>
              </a:rPr>
              <a:t>Click to reveal: FALSE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sz="1100">
                <a:solidFill>
                  <a:schemeClr val="dk1"/>
                </a:solidFill>
                <a:latin typeface="Noto Sans JP"/>
                <a:ea typeface="Noto Sans JP"/>
                <a:cs typeface="Noto Sans JP"/>
                <a:sym typeface="Noto Sans JP"/>
              </a:rPr>
              <a:t>While cities can have more pollution, parks and green spaces still improve air quality and offer mental health benefits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5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6" name="Google Shape;46;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
        <p:cNvGrpSpPr/>
        <p:nvPr/>
      </p:nvGrpSpPr>
      <p:grpSpPr>
        <a:xfrm>
          <a:off x="0" y="0"/>
          <a:ext cx="0" cy="0"/>
          <a:chOff x="0" y="0"/>
          <a:chExt cx="0" cy="0"/>
        </a:xfrm>
      </p:grpSpPr>
      <p:sp>
        <p:nvSpPr>
          <p:cNvPr id="14" name="Google Shape;14;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4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6" name="Google Shape;16;p4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 name="Google Shape;17;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3" name="Google Shape;23;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
        <p:cNvGrpSpPr/>
        <p:nvPr/>
      </p:nvGrpSpPr>
      <p:grpSpPr>
        <a:xfrm>
          <a:off x="0" y="0"/>
          <a:ext cx="0" cy="0"/>
          <a:chOff x="0" y="0"/>
          <a:chExt cx="0" cy="0"/>
        </a:xfrm>
      </p:grpSpPr>
      <p:sp>
        <p:nvSpPr>
          <p:cNvPr id="25" name="Google Shape;25;p4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6" name="Google Shape;26;p4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27" name="Google Shape;27;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4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0" name="Google Shape;30;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5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3" name="Google Shape;33;p5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4" name="Google Shape;34;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5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7" name="Google Shape;37;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5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5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1" name="Google Shape;41;p5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5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3" name="Google Shape;43;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4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hyperlink" Target="https://buildthechange.theday.co.uk/resources/families-turn-their-backs-on-nature/"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hyperlink" Target="https://www.youtube.com/watch?v=nS-mVlBZzQ0" TargetMode="External"/><Relationship Id="rId3" Type="http://schemas.openxmlformats.org/officeDocument/2006/relationships/image" Target="../media/image21.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s://www.youtube.com/watch?v=fRagpiO6IF8"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5.jpeg"/><Relationship Id="rId7"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1.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hyperlink" Target="https://drive.google.com/file/d/1LHsdfkWRAm4KiFZhyi1bFNRdGOTawhaZ/view" TargetMode="External"/><Relationship Id="rId3" Type="http://schemas.openxmlformats.org/officeDocument/2006/relationships/image" Target="../media/image21.png"/><Relationship Id="rId7"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drive.google.com/file/d/1LHsdfkWRAm4KiFZhyi1bFNRdGOTawhaZ/view" TargetMode="External"/><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hyperlink" Target="https://drive.google.com/file/d/1LHsdfkWRAm4KiFZhyi1bFNRdGOTawhaZ/view" TargetMode="External"/><Relationship Id="rId3" Type="http://schemas.openxmlformats.org/officeDocument/2006/relationships/image" Target="../media/image21.png"/><Relationship Id="rId7"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hyperlink" Target="http://drive.google.com/file/d/1LHsdfkWRAm4KiFZhyi1bFNRdGOTawhaZ/view" TargetMode="External"/><Relationship Id="rId5" Type="http://schemas.openxmlformats.org/officeDocument/2006/relationships/image" Target="../media/image7.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1.png"/><Relationship Id="rId7"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9.png"/><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11.png"/><Relationship Id="rId10" Type="http://schemas.openxmlformats.org/officeDocument/2006/relationships/image" Target="../media/image53.jpeg"/><Relationship Id="rId4" Type="http://schemas.openxmlformats.org/officeDocument/2006/relationships/image" Target="../media/image10.png"/><Relationship Id="rId9" Type="http://schemas.openxmlformats.org/officeDocument/2006/relationships/image" Target="../media/image52.jpe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4.jpe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59.png"/><Relationship Id="rId5" Type="http://schemas.openxmlformats.org/officeDocument/2006/relationships/image" Target="../media/image56.jpeg"/><Relationship Id="rId10" Type="http://schemas.openxmlformats.org/officeDocument/2006/relationships/image" Target="../media/image58.png"/><Relationship Id="rId4" Type="http://schemas.openxmlformats.org/officeDocument/2006/relationships/image" Target="../media/image55.jpeg"/><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0.jpe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62.jpeg"/><Relationship Id="rId4" Type="http://schemas.openxmlformats.org/officeDocument/2006/relationships/image" Target="../media/image9.png"/><Relationship Id="rId9"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3" Type="http://schemas.openxmlformats.org/officeDocument/2006/relationships/image" Target="../media/image21.pn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notesSlide" Target="../notesSlides/notesSlide28.xml"/><Relationship Id="rId16" Type="http://schemas.openxmlformats.org/officeDocument/2006/relationships/image" Target="../media/image75.jpeg"/><Relationship Id="rId1" Type="http://schemas.openxmlformats.org/officeDocument/2006/relationships/slideLayout" Target="../slideLayouts/slideLayout4.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7.png"/><Relationship Id="rId15" Type="http://schemas.openxmlformats.org/officeDocument/2006/relationships/image" Target="../media/image74.jpeg"/><Relationship Id="rId10" Type="http://schemas.openxmlformats.org/officeDocument/2006/relationships/image" Target="../media/image69.jpeg"/><Relationship Id="rId4" Type="http://schemas.openxmlformats.org/officeDocument/2006/relationships/image" Target="../media/image6.png"/><Relationship Id="rId9" Type="http://schemas.openxmlformats.org/officeDocument/2006/relationships/image" Target="../media/image68.jpeg"/><Relationship Id="rId1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jpeg"/><Relationship Id="rId3" Type="http://schemas.openxmlformats.org/officeDocument/2006/relationships/image" Target="../media/image76.jpeg"/><Relationship Id="rId7" Type="http://schemas.openxmlformats.org/officeDocument/2006/relationships/image" Target="../media/image77.jpeg"/><Relationship Id="rId12" Type="http://schemas.openxmlformats.org/officeDocument/2006/relationships/image" Target="../media/image8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81.jpeg"/><Relationship Id="rId5" Type="http://schemas.openxmlformats.org/officeDocument/2006/relationships/image" Target="../media/image10.png"/><Relationship Id="rId10" Type="http://schemas.openxmlformats.org/officeDocument/2006/relationships/image" Target="../media/image80.png"/><Relationship Id="rId4" Type="http://schemas.openxmlformats.org/officeDocument/2006/relationships/image" Target="../media/image9.png"/><Relationship Id="rId9" Type="http://schemas.openxmlformats.org/officeDocument/2006/relationships/image" Target="../media/image79.jpe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1.png"/><Relationship Id="rId7"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9.png"/><Relationship Id="rId7" Type="http://schemas.openxmlformats.org/officeDocument/2006/relationships/image" Target="../media/image85.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84.jpe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87.jpe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7.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7.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8" Type="http://schemas.openxmlformats.org/officeDocument/2006/relationships/hyperlink" Target="http://buildthechange.theday.co.uk/competition" TargetMode="External"/><Relationship Id="rId3" Type="http://schemas.openxmlformats.org/officeDocument/2006/relationships/image" Target="../media/image93.jpg"/><Relationship Id="rId7"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https://www.lego.com/en-gb/sustainability/buildthechange/challenges/theday/upload?CMP=EMC-LCE" TargetMode="External"/><Relationship Id="rId7" Type="http://schemas.openxmlformats.org/officeDocument/2006/relationships/image" Target="../media/image98.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97.png"/><Relationship Id="rId10" Type="http://schemas.openxmlformats.org/officeDocument/2006/relationships/image" Target="../media/image101.png"/><Relationship Id="rId4" Type="http://schemas.openxmlformats.org/officeDocument/2006/relationships/hyperlink" Target="https://www.lego.com/en-gb/sustainability/buildthechange/challenges/theday/gallery?CMP=EMC-LCE" TargetMode="External"/><Relationship Id="rId9" Type="http://schemas.openxmlformats.org/officeDocument/2006/relationships/image" Target="../media/image100.jpe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drive.google.com/file/d/1LHsdfkWRAm4KiFZhyi1bFNRdGOTawhaZ/view" TargetMode="External"/><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5.jpg"/><Relationship Id="rId5" Type="http://schemas.openxmlformats.org/officeDocument/2006/relationships/image" Target="../media/image11.png"/><Relationship Id="rId10" Type="http://schemas.openxmlformats.org/officeDocument/2006/relationships/hyperlink" Target="http://www.youtube.com/watch?v=D7z8iXqjIkE" TargetMode="External"/><Relationship Id="rId4" Type="http://schemas.openxmlformats.org/officeDocument/2006/relationships/image" Target="../media/image10.png"/><Relationship Id="rId9"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1"/>
          <p:cNvSpPr/>
          <p:nvPr/>
        </p:nvSpPr>
        <p:spPr>
          <a:xfrm>
            <a:off x="0" y="0"/>
            <a:ext cx="9144000" cy="51780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GB" b="1">
                <a:solidFill>
                  <a:schemeClr val="lt1"/>
                </a:solidFill>
                <a:latin typeface="Noto Sans JP"/>
                <a:ea typeface="Noto Sans JP"/>
                <a:cs typeface="Noto Sans JP"/>
                <a:sym typeface="Noto Sans JP"/>
              </a:rPr>
              <a:t>Build for Belonging</a:t>
            </a:r>
            <a:endParaRPr b="1">
              <a:solidFill>
                <a:schemeClr val="lt1"/>
              </a:solidFill>
              <a:latin typeface="Noto Sans JP"/>
              <a:ea typeface="Noto Sans JP"/>
              <a:cs typeface="Noto Sans JP"/>
              <a:sym typeface="Noto Sans JP"/>
            </a:endParaRPr>
          </a:p>
        </p:txBody>
      </p:sp>
      <p:pic>
        <p:nvPicPr>
          <p:cNvPr id="53" name="Google Shape;53;p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151151" y="417150"/>
            <a:ext cx="2841702" cy="1114201"/>
          </a:xfrm>
          <a:prstGeom prst="rect">
            <a:avLst/>
          </a:prstGeom>
          <a:noFill/>
          <a:ln>
            <a:noFill/>
          </a:ln>
        </p:spPr>
      </p:pic>
      <p:pic>
        <p:nvPicPr>
          <p:cNvPr id="54" name="Google Shape;54;p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152050" y="2646175"/>
            <a:ext cx="3714400" cy="2705774"/>
          </a:xfrm>
          <a:prstGeom prst="rect">
            <a:avLst/>
          </a:prstGeom>
          <a:noFill/>
          <a:ln>
            <a:noFill/>
          </a:ln>
        </p:spPr>
      </p:pic>
      <p:sp>
        <p:nvSpPr>
          <p:cNvPr id="55" name="Google Shape;55;p1"/>
          <p:cNvSpPr txBox="1"/>
          <p:nvPr/>
        </p:nvSpPr>
        <p:spPr>
          <a:xfrm>
            <a:off x="222050" y="4683550"/>
            <a:ext cx="5457000" cy="39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GB" sz="700" b="0" i="0" u="none" strike="noStrike" cap="none">
                <a:solidFill>
                  <a:schemeClr val="lt1"/>
                </a:solidFill>
                <a:latin typeface="Noto Sans JP"/>
                <a:ea typeface="Noto Sans JP"/>
                <a:cs typeface="Noto Sans JP"/>
                <a:sym typeface="Noto Sans JP"/>
              </a:rPr>
              <a:t>Build the Change is supported by the LEGO Foundation. LEGO, the LEGO logo, the Minifigure and the Brick and Knob configuration are trademarks and copyrights of the LEGO Group. ©2025 The LEGO Group. All rights reserved.</a:t>
            </a:r>
            <a:endParaRPr sz="700" b="0" i="0" u="none" strike="noStrike" cap="none">
              <a:solidFill>
                <a:schemeClr val="lt1"/>
              </a:solidFill>
              <a:latin typeface="Noto Sans JP"/>
              <a:ea typeface="Noto Sans JP"/>
              <a:cs typeface="Noto Sans JP"/>
              <a:sym typeface="Noto Sans JP"/>
            </a:endParaRPr>
          </a:p>
        </p:txBody>
      </p:sp>
      <p:pic>
        <p:nvPicPr>
          <p:cNvPr id="56" name="Google Shape;56;p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86324" y="95875"/>
            <a:ext cx="3123098" cy="1756751"/>
          </a:xfrm>
          <a:prstGeom prst="rect">
            <a:avLst/>
          </a:prstGeom>
          <a:noFill/>
          <a:ln>
            <a:noFill/>
          </a:ln>
        </p:spPr>
      </p:pic>
      <p:sp>
        <p:nvSpPr>
          <p:cNvPr id="57" name="Google Shape;57;p1"/>
          <p:cNvSpPr txBox="1"/>
          <p:nvPr/>
        </p:nvSpPr>
        <p:spPr>
          <a:xfrm>
            <a:off x="512250" y="2691975"/>
            <a:ext cx="7367400" cy="159886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797"/>
              <a:buFont typeface="Arial"/>
              <a:buNone/>
            </a:pPr>
            <a:r>
              <a:rPr lang="en-GB" sz="2797" b="1" i="0" u="none" strike="noStrike" cap="none">
                <a:solidFill>
                  <a:srgbClr val="FFD500"/>
                </a:solidFill>
                <a:latin typeface="Noto Sans JP"/>
                <a:ea typeface="Noto Sans JP"/>
                <a:cs typeface="Noto Sans JP"/>
                <a:sym typeface="Noto Sans JP"/>
              </a:rPr>
              <a:t>BUILD FOR NATURE</a:t>
            </a:r>
            <a:endParaRPr/>
          </a:p>
          <a:p>
            <a:pPr marL="0" marR="0" lvl="0" indent="0" algn="ctr" rtl="0">
              <a:lnSpc>
                <a:spcPct val="115000"/>
              </a:lnSpc>
              <a:spcBef>
                <a:spcPts val="0"/>
              </a:spcBef>
              <a:spcAft>
                <a:spcPts val="0"/>
              </a:spcAft>
              <a:buClr>
                <a:srgbClr val="000000"/>
              </a:buClr>
              <a:buSzPts val="2797"/>
              <a:buFont typeface="Arial"/>
              <a:buNone/>
            </a:pPr>
            <a:r>
              <a:rPr lang="en-GB" sz="2797" b="1" i="0" u="none" strike="noStrike" cap="none">
                <a:solidFill>
                  <a:srgbClr val="FFD500"/>
                </a:solidFill>
                <a:latin typeface="Noto Sans JP"/>
                <a:ea typeface="Noto Sans JP"/>
                <a:cs typeface="Noto Sans JP"/>
                <a:sym typeface="Noto Sans JP"/>
              </a:rPr>
              <a:t>WORKSHOP</a:t>
            </a:r>
            <a:br>
              <a:rPr lang="en-GB" sz="2797" b="1" i="0" u="none" strike="noStrike" cap="none">
                <a:solidFill>
                  <a:srgbClr val="FFD500"/>
                </a:solidFill>
                <a:latin typeface="Noto Sans JP"/>
                <a:ea typeface="Noto Sans JP"/>
                <a:cs typeface="Noto Sans JP"/>
                <a:sym typeface="Noto Sans JP"/>
              </a:rPr>
            </a:br>
            <a:r>
              <a:rPr lang="en-GB" sz="2397" b="0" i="0" u="none" strike="noStrike" cap="none">
                <a:solidFill>
                  <a:srgbClr val="FFFFFF"/>
                </a:solidFill>
                <a:latin typeface="Noto Sans JP"/>
                <a:ea typeface="Noto Sans JP"/>
                <a:cs typeface="Noto Sans JP"/>
                <a:sym typeface="Noto Sans JP"/>
              </a:rPr>
              <a:t>Ages 11-14</a:t>
            </a:r>
            <a:endParaRPr sz="2397" b="0" i="0" u="none" strike="noStrike" cap="none">
              <a:solidFill>
                <a:srgbClr val="FFFFFF"/>
              </a:solidFill>
              <a:latin typeface="Noto Sans JP"/>
              <a:ea typeface="Noto Sans JP"/>
              <a:cs typeface="Noto Sans JP"/>
              <a:sym typeface="Noto Sans J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0"/>
          <p:cNvSpPr txBox="1"/>
          <p:nvPr/>
        </p:nvSpPr>
        <p:spPr>
          <a:xfrm>
            <a:off x="4764825" y="1366500"/>
            <a:ext cx="4134600" cy="43392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Noto Sans JP"/>
                <a:ea typeface="Noto Sans JP"/>
                <a:cs typeface="Noto Sans JP"/>
                <a:sym typeface="Noto Sans JP"/>
              </a:rPr>
              <a:t>If you think it is </a:t>
            </a:r>
            <a:br>
              <a:rPr lang="en-GB" sz="1700" b="0" i="0" u="none" strike="noStrike" cap="none">
                <a:solidFill>
                  <a:srgbClr val="000000"/>
                </a:solidFill>
                <a:latin typeface="Noto Sans JP"/>
                <a:ea typeface="Noto Sans JP"/>
                <a:cs typeface="Noto Sans JP"/>
                <a:sym typeface="Noto Sans JP"/>
              </a:rPr>
            </a:br>
            <a:r>
              <a:rPr lang="en-GB" sz="1700" b="0" i="0" u="none" strike="noStrike" cap="none">
                <a:solidFill>
                  <a:srgbClr val="000000"/>
                </a:solidFill>
                <a:latin typeface="Noto Sans JP"/>
                <a:ea typeface="Noto Sans JP"/>
                <a:cs typeface="Noto Sans JP"/>
                <a:sym typeface="Noto Sans JP"/>
              </a:rPr>
              <a:t>TRUE - stand up </a:t>
            </a: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Noto Sans JP"/>
                <a:ea typeface="Noto Sans JP"/>
                <a:cs typeface="Noto Sans JP"/>
                <a:sym typeface="Noto Sans JP"/>
              </a:rPr>
              <a:t>If you think it is </a:t>
            </a: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Noto Sans JP"/>
                <a:ea typeface="Noto Sans JP"/>
                <a:cs typeface="Noto Sans JP"/>
                <a:sym typeface="Noto Sans JP"/>
              </a:rPr>
              <a:t>FALSE - sit down </a:t>
            </a: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1200"/>
              </a:spcAft>
              <a:buClr>
                <a:srgbClr val="000000"/>
              </a:buClr>
              <a:buSzPts val="1800"/>
              <a:buFont typeface="Arial"/>
              <a:buNone/>
            </a:pPr>
            <a:endParaRPr sz="1800" b="0" i="0" u="none" strike="noStrike" cap="none">
              <a:solidFill>
                <a:srgbClr val="595959"/>
              </a:solidFill>
              <a:latin typeface="Arial"/>
              <a:ea typeface="Arial"/>
              <a:cs typeface="Arial"/>
              <a:sym typeface="Arial"/>
            </a:endParaRPr>
          </a:p>
        </p:txBody>
      </p:sp>
      <p:sp>
        <p:nvSpPr>
          <p:cNvPr id="168" name="Google Shape;168;p10"/>
          <p:cNvSpPr/>
          <p:nvPr/>
        </p:nvSpPr>
        <p:spPr>
          <a:xfrm>
            <a:off x="-5779500"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9" name="Google Shape;169;p1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070775" y="4293175"/>
            <a:ext cx="520225" cy="520225"/>
          </a:xfrm>
          <a:prstGeom prst="rect">
            <a:avLst/>
          </a:prstGeom>
          <a:noFill/>
          <a:ln>
            <a:noFill/>
          </a:ln>
        </p:spPr>
      </p:pic>
      <p:sp>
        <p:nvSpPr>
          <p:cNvPr id="170" name="Google Shape;170;p10"/>
          <p:cNvSpPr/>
          <p:nvPr/>
        </p:nvSpPr>
        <p:spPr>
          <a:xfrm>
            <a:off x="6812250" y="43091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1" name="Google Shape;171;p1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812213" y="4317650"/>
            <a:ext cx="1084278" cy="471276"/>
          </a:xfrm>
          <a:prstGeom prst="rect">
            <a:avLst/>
          </a:prstGeom>
          <a:noFill/>
          <a:ln w="9525" cap="flat" cmpd="sng">
            <a:solidFill>
              <a:srgbClr val="FFFFFF"/>
            </a:solidFill>
            <a:prstDash val="solid"/>
            <a:round/>
            <a:headEnd type="none" w="sm" len="sm"/>
            <a:tailEnd type="none" w="sm" len="sm"/>
          </a:ln>
        </p:spPr>
      </p:pic>
      <p:pic>
        <p:nvPicPr>
          <p:cNvPr id="172" name="Google Shape;172;p1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291052" y="-166875"/>
            <a:ext cx="2963150" cy="1976424"/>
          </a:xfrm>
          <a:prstGeom prst="rect">
            <a:avLst/>
          </a:prstGeom>
          <a:noFill/>
          <a:ln>
            <a:noFill/>
          </a:ln>
        </p:spPr>
      </p:pic>
      <p:sp>
        <p:nvSpPr>
          <p:cNvPr id="173" name="Google Shape;173;p10"/>
          <p:cNvSpPr txBox="1"/>
          <p:nvPr/>
        </p:nvSpPr>
        <p:spPr>
          <a:xfrm>
            <a:off x="311700" y="445025"/>
            <a:ext cx="8520600" cy="127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20"/>
              <a:buFont typeface="Arial"/>
              <a:buNone/>
            </a:pPr>
            <a:r>
              <a:rPr lang="en-GB" sz="3820" b="1" i="0" u="none" strike="noStrike" cap="none">
                <a:solidFill>
                  <a:srgbClr val="FFFFFF"/>
                </a:solidFill>
                <a:latin typeface="Noto Sans JP"/>
                <a:ea typeface="Noto Sans JP"/>
                <a:cs typeface="Noto Sans JP"/>
                <a:sym typeface="Noto Sans JP"/>
              </a:rPr>
              <a:t>True </a:t>
            </a:r>
            <a:br>
              <a:rPr lang="en-GB" sz="3820" b="1" i="0" u="none" strike="noStrike" cap="none">
                <a:solidFill>
                  <a:srgbClr val="FFFFFF"/>
                </a:solidFill>
                <a:latin typeface="Noto Sans JP"/>
                <a:ea typeface="Noto Sans JP"/>
                <a:cs typeface="Noto Sans JP"/>
                <a:sym typeface="Noto Sans JP"/>
              </a:rPr>
            </a:br>
            <a:r>
              <a:rPr lang="en-GB" sz="3820" b="1" i="0" u="none" strike="noStrike" cap="none">
                <a:solidFill>
                  <a:srgbClr val="FFFFFF"/>
                </a:solidFill>
                <a:latin typeface="Noto Sans JP"/>
                <a:ea typeface="Noto Sans JP"/>
                <a:cs typeface="Noto Sans JP"/>
                <a:sym typeface="Noto Sans JP"/>
              </a:rPr>
              <a:t>or False?</a:t>
            </a:r>
            <a:endParaRPr sz="3820" b="1" i="0" u="none" strike="noStrike" cap="none">
              <a:solidFill>
                <a:srgbClr val="FFFFFF"/>
              </a:solidFill>
              <a:latin typeface="Noto Sans JP"/>
              <a:ea typeface="Noto Sans JP"/>
              <a:cs typeface="Noto Sans JP"/>
              <a:sym typeface="Noto Sans JP"/>
            </a:endParaRPr>
          </a:p>
        </p:txBody>
      </p:sp>
      <p:sp>
        <p:nvSpPr>
          <p:cNvPr id="174" name="Google Shape;174;p10"/>
          <p:cNvSpPr txBox="1"/>
          <p:nvPr/>
        </p:nvSpPr>
        <p:spPr>
          <a:xfrm>
            <a:off x="4528550" y="3939301"/>
            <a:ext cx="4248300" cy="1353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chemeClr val="dk1"/>
              </a:buClr>
              <a:buSzPts val="1100"/>
              <a:buFont typeface="Arial"/>
              <a:buNone/>
            </a:pPr>
            <a:r>
              <a:rPr lang="en-GB" sz="1100" b="0" i="0" u="none" strike="noStrike" cap="none">
                <a:solidFill>
                  <a:schemeClr val="dk1"/>
                </a:solidFill>
                <a:latin typeface="Arial"/>
                <a:ea typeface="Arial"/>
                <a:cs typeface="Arial"/>
                <a:sym typeface="Arial"/>
              </a:rPr>
              <a:t>✅ </a:t>
            </a:r>
            <a:r>
              <a:rPr lang="en-GB" sz="2200" b="1" i="0" u="none" strike="noStrike" cap="none">
                <a:solidFill>
                  <a:schemeClr val="dk1"/>
                </a:solidFill>
                <a:latin typeface="Noto Sans JP"/>
                <a:ea typeface="Noto Sans JP"/>
                <a:cs typeface="Noto Sans JP"/>
                <a:sym typeface="Noto Sans JP"/>
              </a:rPr>
              <a:t>True!</a:t>
            </a:r>
            <a:r>
              <a:rPr lang="en-GB" sz="1100" b="1" i="0" u="none" strike="noStrike" cap="none">
                <a:solidFill>
                  <a:schemeClr val="dk1"/>
                </a:solidFill>
                <a:latin typeface="Arial"/>
                <a:ea typeface="Arial"/>
                <a:cs typeface="Arial"/>
                <a:sym typeface="Arial"/>
              </a:rPr>
              <a:t> </a:t>
            </a:r>
            <a:endParaRPr sz="1100" b="1"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175" name="Google Shape;175;p10"/>
          <p:cNvSpPr/>
          <p:nvPr/>
        </p:nvSpPr>
        <p:spPr>
          <a:xfrm>
            <a:off x="6620750" y="1769800"/>
            <a:ext cx="724500" cy="520200"/>
          </a:xfrm>
          <a:prstGeom prst="upArrow">
            <a:avLst>
              <a:gd name="adj1" fmla="val 50000"/>
              <a:gd name="adj2" fmla="val 50000"/>
            </a:avLst>
          </a:prstGeom>
          <a:solidFill>
            <a:srgbClr val="A5CA1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0"/>
          <p:cNvSpPr/>
          <p:nvPr/>
        </p:nvSpPr>
        <p:spPr>
          <a:xfrm rot="10800000">
            <a:off x="6652701" y="2580324"/>
            <a:ext cx="660600" cy="474900"/>
          </a:xfrm>
          <a:prstGeom prst="upArrow">
            <a:avLst>
              <a:gd name="adj1" fmla="val 50000"/>
              <a:gd name="adj2" fmla="val 50000"/>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7" name="Google Shape;177;p10"/>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8425" y="1366500"/>
            <a:ext cx="5143501" cy="51435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6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17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
                                          </p:stCondLst>
                                        </p:cTn>
                                        <p:tgtEl>
                                          <p:spTgt spid="17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1"/>
          <p:cNvSpPr/>
          <p:nvPr/>
        </p:nvSpPr>
        <p:spPr>
          <a:xfrm>
            <a:off x="-5779500" y="0"/>
            <a:ext cx="10351500" cy="51435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3" name="Google Shape;183;p1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184" name="Google Shape;184;p11"/>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5" name="Google Shape;185;p1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186" name="Google Shape;186;p1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291052" y="-166875"/>
            <a:ext cx="2963150" cy="1976424"/>
          </a:xfrm>
          <a:prstGeom prst="rect">
            <a:avLst/>
          </a:prstGeom>
          <a:noFill/>
          <a:ln>
            <a:noFill/>
          </a:ln>
        </p:spPr>
      </p:pic>
      <p:sp>
        <p:nvSpPr>
          <p:cNvPr id="187" name="Google Shape;187;p11"/>
          <p:cNvSpPr txBox="1"/>
          <p:nvPr/>
        </p:nvSpPr>
        <p:spPr>
          <a:xfrm>
            <a:off x="311700" y="445025"/>
            <a:ext cx="8520600" cy="127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20"/>
              <a:buFont typeface="Arial"/>
              <a:buNone/>
            </a:pPr>
            <a:r>
              <a:rPr lang="en-GB" sz="3820" b="1" i="0" u="none" strike="noStrike" cap="none">
                <a:solidFill>
                  <a:srgbClr val="FFFFFF"/>
                </a:solidFill>
                <a:latin typeface="Noto Sans JP"/>
                <a:ea typeface="Noto Sans JP"/>
                <a:cs typeface="Noto Sans JP"/>
                <a:sym typeface="Noto Sans JP"/>
              </a:rPr>
              <a:t>True </a:t>
            </a:r>
            <a:br>
              <a:rPr lang="en-GB" sz="3820" b="1" i="0" u="none" strike="noStrike" cap="none">
                <a:solidFill>
                  <a:srgbClr val="FFFFFF"/>
                </a:solidFill>
                <a:latin typeface="Noto Sans JP"/>
                <a:ea typeface="Noto Sans JP"/>
                <a:cs typeface="Noto Sans JP"/>
                <a:sym typeface="Noto Sans JP"/>
              </a:rPr>
            </a:br>
            <a:r>
              <a:rPr lang="en-GB" sz="3820" b="1" i="0" u="none" strike="noStrike" cap="none">
                <a:solidFill>
                  <a:srgbClr val="FFFFFF"/>
                </a:solidFill>
                <a:latin typeface="Noto Sans JP"/>
                <a:ea typeface="Noto Sans JP"/>
                <a:cs typeface="Noto Sans JP"/>
                <a:sym typeface="Noto Sans JP"/>
              </a:rPr>
              <a:t>or False?</a:t>
            </a:r>
            <a:endParaRPr sz="3820" b="1" i="0" u="none" strike="noStrike" cap="none">
              <a:solidFill>
                <a:srgbClr val="FFFFFF"/>
              </a:solidFill>
              <a:latin typeface="Noto Sans JP"/>
              <a:ea typeface="Noto Sans JP"/>
              <a:cs typeface="Noto Sans JP"/>
              <a:sym typeface="Noto Sans JP"/>
            </a:endParaRPr>
          </a:p>
        </p:txBody>
      </p:sp>
      <p:sp>
        <p:nvSpPr>
          <p:cNvPr id="188" name="Google Shape;188;p11"/>
          <p:cNvSpPr txBox="1"/>
          <p:nvPr/>
        </p:nvSpPr>
        <p:spPr>
          <a:xfrm>
            <a:off x="4682425" y="1671750"/>
            <a:ext cx="4104900" cy="92253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chemeClr val="dk1"/>
              </a:buClr>
              <a:buSzPts val="1100"/>
              <a:buFont typeface="Arial"/>
              <a:buNone/>
            </a:pPr>
            <a:r>
              <a:rPr lang="en-GB" sz="1100" b="0" i="0" u="none" strike="noStrike" cap="none">
                <a:solidFill>
                  <a:schemeClr val="dk1"/>
                </a:solidFill>
                <a:latin typeface="Arial"/>
                <a:ea typeface="Arial"/>
                <a:cs typeface="Arial"/>
                <a:sym typeface="Arial"/>
              </a:rPr>
              <a:t>✅ </a:t>
            </a:r>
            <a:r>
              <a:rPr lang="en-GB" sz="2200" b="1" i="0" u="none" strike="noStrike" cap="none">
                <a:solidFill>
                  <a:srgbClr val="2760AA"/>
                </a:solidFill>
                <a:latin typeface="Noto Sans JP"/>
                <a:ea typeface="Noto Sans JP"/>
                <a:cs typeface="Noto Sans JP"/>
                <a:sym typeface="Noto Sans JP"/>
              </a:rPr>
              <a:t>True! </a:t>
            </a:r>
            <a:br>
              <a:rPr lang="en-GB" sz="1100" b="1" i="0" u="none" strike="noStrike" cap="none">
                <a:solidFill>
                  <a:schemeClr val="dk1"/>
                </a:solidFill>
                <a:latin typeface="Arial"/>
                <a:ea typeface="Arial"/>
                <a:cs typeface="Arial"/>
                <a:sym typeface="Arial"/>
              </a:rPr>
            </a:br>
            <a:endParaRPr sz="1100" b="0" i="0" u="none" strike="noStrike" cap="none">
              <a:solidFill>
                <a:schemeClr val="dk1"/>
              </a:solidFill>
              <a:latin typeface="Arial"/>
              <a:ea typeface="Arial"/>
              <a:cs typeface="Arial"/>
              <a:sym typeface="Arial"/>
            </a:endParaRPr>
          </a:p>
        </p:txBody>
      </p:sp>
      <p:sp>
        <p:nvSpPr>
          <p:cNvPr id="189" name="Google Shape;189;p11"/>
          <p:cNvSpPr txBox="1"/>
          <p:nvPr/>
        </p:nvSpPr>
        <p:spPr>
          <a:xfrm>
            <a:off x="4840725" y="2224073"/>
            <a:ext cx="8520600" cy="43392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Noto Sans JP"/>
                <a:ea typeface="Noto Sans JP"/>
                <a:cs typeface="Noto Sans JP"/>
                <a:sym typeface="Noto Sans JP"/>
              </a:rPr>
              <a:t>If you think it is </a:t>
            </a:r>
            <a:br>
              <a:rPr lang="en-GB" sz="1700" b="0" i="0" u="none" strike="noStrike" cap="none">
                <a:solidFill>
                  <a:srgbClr val="000000"/>
                </a:solidFill>
                <a:latin typeface="Noto Sans JP"/>
                <a:ea typeface="Noto Sans JP"/>
                <a:cs typeface="Noto Sans JP"/>
                <a:sym typeface="Noto Sans JP"/>
              </a:rPr>
            </a:br>
            <a:r>
              <a:rPr lang="en-GB" sz="1700" b="0" i="0" u="none" strike="noStrike" cap="none">
                <a:solidFill>
                  <a:srgbClr val="000000"/>
                </a:solidFill>
                <a:latin typeface="Noto Sans JP"/>
                <a:ea typeface="Noto Sans JP"/>
                <a:cs typeface="Noto Sans JP"/>
                <a:sym typeface="Noto Sans JP"/>
              </a:rPr>
              <a:t>TRUE - stand up </a:t>
            </a: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Noto Sans JP"/>
                <a:ea typeface="Noto Sans JP"/>
                <a:cs typeface="Noto Sans JP"/>
                <a:sym typeface="Noto Sans JP"/>
              </a:rPr>
              <a:t>If you think it is </a:t>
            </a: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Noto Sans JP"/>
                <a:ea typeface="Noto Sans JP"/>
                <a:cs typeface="Noto Sans JP"/>
                <a:sym typeface="Noto Sans JP"/>
              </a:rPr>
              <a:t>FALSE - sit down </a:t>
            </a: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1200"/>
              </a:spcAft>
              <a:buClr>
                <a:srgbClr val="000000"/>
              </a:buClr>
              <a:buSzPts val="1800"/>
              <a:buFont typeface="Arial"/>
              <a:buNone/>
            </a:pPr>
            <a:endParaRPr sz="1800" b="0" i="0" u="none" strike="noStrike" cap="none">
              <a:solidFill>
                <a:srgbClr val="595959"/>
              </a:solidFill>
              <a:latin typeface="Arial"/>
              <a:ea typeface="Arial"/>
              <a:cs typeface="Arial"/>
              <a:sym typeface="Arial"/>
            </a:endParaRPr>
          </a:p>
        </p:txBody>
      </p:sp>
      <p:sp>
        <p:nvSpPr>
          <p:cNvPr id="190" name="Google Shape;190;p11"/>
          <p:cNvSpPr/>
          <p:nvPr/>
        </p:nvSpPr>
        <p:spPr>
          <a:xfrm>
            <a:off x="6620750" y="2682613"/>
            <a:ext cx="724500" cy="520200"/>
          </a:xfrm>
          <a:prstGeom prst="upArrow">
            <a:avLst>
              <a:gd name="adj1" fmla="val 50000"/>
              <a:gd name="adj2" fmla="val 50000"/>
            </a:avLst>
          </a:prstGeom>
          <a:solidFill>
            <a:srgbClr val="A5CA1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11"/>
          <p:cNvSpPr/>
          <p:nvPr/>
        </p:nvSpPr>
        <p:spPr>
          <a:xfrm rot="10800000">
            <a:off x="6652701" y="3493137"/>
            <a:ext cx="660600" cy="474900"/>
          </a:xfrm>
          <a:prstGeom prst="upArrow">
            <a:avLst>
              <a:gd name="adj1" fmla="val 50000"/>
              <a:gd name="adj2" fmla="val 50000"/>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2" name="Google Shape;192;p11"/>
          <p:cNvPicPr preferRelativeResize="0"/>
          <p:nvPr/>
        </p:nvPicPr>
        <p:blipFill rotWithShape="1">
          <a:blip r:embed="rId6">
            <a:alphaModFix/>
          </a:blip>
          <a:srcRect/>
          <a:stretch/>
        </p:blipFill>
        <p:spPr>
          <a:xfrm>
            <a:off x="42975" y="1543175"/>
            <a:ext cx="51435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8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190"/>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
                                          </p:stCondLst>
                                        </p:cTn>
                                        <p:tgtEl>
                                          <p:spTgt spid="19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2"/>
          <p:cNvSpPr/>
          <p:nvPr/>
        </p:nvSpPr>
        <p:spPr>
          <a:xfrm>
            <a:off x="0" y="0"/>
            <a:ext cx="9144000" cy="51780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Read all about it!</a:t>
            </a:r>
            <a:endParaRPr sz="3120" b="1">
              <a:solidFill>
                <a:srgbClr val="FFD400"/>
              </a:solidFill>
              <a:latin typeface="Noto Sans JP"/>
              <a:ea typeface="Noto Sans JP"/>
              <a:cs typeface="Noto Sans JP"/>
              <a:sym typeface="Noto Sans JP"/>
            </a:endParaRPr>
          </a:p>
        </p:txBody>
      </p:sp>
      <p:sp>
        <p:nvSpPr>
          <p:cNvPr id="199" name="Google Shape;199;p12"/>
          <p:cNvSpPr txBox="1">
            <a:spLocks noGrp="1"/>
          </p:cNvSpPr>
          <p:nvPr>
            <p:ph type="body" idx="1"/>
          </p:nvPr>
        </p:nvSpPr>
        <p:spPr>
          <a:xfrm>
            <a:off x="366775" y="1225750"/>
            <a:ext cx="33372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GB" sz="1900">
                <a:solidFill>
                  <a:srgbClr val="EFEDED"/>
                </a:solidFill>
              </a:rPr>
              <a:t>Fewer People Enjoying Nature’s Magic!</a:t>
            </a:r>
            <a:endParaRPr sz="1900">
              <a:solidFill>
                <a:srgbClr val="EFEDED"/>
              </a:solidFill>
            </a:endParaRPr>
          </a:p>
          <a:p>
            <a:pPr marL="0" lvl="0" indent="0" algn="l" rtl="0">
              <a:lnSpc>
                <a:spcPct val="115000"/>
              </a:lnSpc>
              <a:spcBef>
                <a:spcPts val="1200"/>
              </a:spcBef>
              <a:spcAft>
                <a:spcPts val="1200"/>
              </a:spcAft>
              <a:buSzPts val="1800"/>
              <a:buNone/>
            </a:pPr>
            <a:r>
              <a:rPr lang="en-GB" sz="1500" i="1">
                <a:solidFill>
                  <a:srgbClr val="FFFF00"/>
                </a:solidFill>
                <a:latin typeface="Noto Sans JP"/>
                <a:ea typeface="Noto Sans JP"/>
                <a:cs typeface="Noto Sans JP"/>
                <a:sym typeface="Noto Sans JP"/>
              </a:rPr>
              <a:t>Download the </a:t>
            </a:r>
            <a:r>
              <a:rPr lang="en-GB" sz="1500" i="1" u="sng">
                <a:solidFill>
                  <a:schemeClr val="lt1"/>
                </a:solidFill>
                <a:latin typeface="Noto Sans JP"/>
                <a:ea typeface="Noto Sans JP"/>
                <a:cs typeface="Noto Sans JP"/>
                <a:sym typeface="Noto Sans JP"/>
                <a:hlinkClick r:id="rId3">
                  <a:extLst>
                    <a:ext uri="{A12FA001-AC4F-418D-AE19-62706E023703}">
                      <ahyp:hlinkClr xmlns:ahyp="http://schemas.microsoft.com/office/drawing/2018/hyperlinkcolor" val="tx"/>
                    </a:ext>
                  </a:extLst>
                </a:hlinkClick>
              </a:rPr>
              <a:t>news</a:t>
            </a:r>
            <a:r>
              <a:rPr lang="en-GB" sz="1500" i="1">
                <a:solidFill>
                  <a:srgbClr val="FFFF00"/>
                </a:solidFill>
                <a:latin typeface="Noto Sans JP"/>
                <a:ea typeface="Noto Sans JP"/>
                <a:cs typeface="Noto Sans JP"/>
                <a:sym typeface="Noto Sans JP"/>
              </a:rPr>
              <a:t> article here.</a:t>
            </a:r>
            <a:endParaRPr/>
          </a:p>
        </p:txBody>
      </p:sp>
      <p:pic>
        <p:nvPicPr>
          <p:cNvPr id="200" name="Google Shape;200;p1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404228">
            <a:off x="3941909" y="825301"/>
            <a:ext cx="4876557" cy="3633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3"/>
          <p:cNvSpPr txBox="1">
            <a:spLocks noGrp="1"/>
          </p:cNvSpPr>
          <p:nvPr>
            <p:ph type="title"/>
          </p:nvPr>
        </p:nvSpPr>
        <p:spPr>
          <a:xfrm>
            <a:off x="311700" y="9074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2760AA"/>
                </a:solidFill>
                <a:latin typeface="Noto Sans JP"/>
                <a:ea typeface="Noto Sans JP"/>
                <a:cs typeface="Noto Sans JP"/>
                <a:sym typeface="Noto Sans JP"/>
              </a:rPr>
              <a:t>News Detectives</a:t>
            </a:r>
            <a:endParaRPr sz="3120" b="1">
              <a:solidFill>
                <a:srgbClr val="2760AA"/>
              </a:solidFill>
              <a:latin typeface="Noto Sans JP"/>
              <a:ea typeface="Noto Sans JP"/>
              <a:cs typeface="Noto Sans JP"/>
              <a:sym typeface="Noto Sans JP"/>
            </a:endParaRPr>
          </a:p>
        </p:txBody>
      </p:sp>
      <p:sp>
        <p:nvSpPr>
          <p:cNvPr id="206" name="Google Shape;206;p13"/>
          <p:cNvSpPr/>
          <p:nvPr/>
        </p:nvSpPr>
        <p:spPr>
          <a:xfrm>
            <a:off x="-1001700" y="0"/>
            <a:ext cx="103515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13"/>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8" name="Google Shape;208;p1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209" name="Google Shape;209;p1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210" name="Google Shape;210;p13"/>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1" name="Google Shape;211;p1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
        <p:nvSpPr>
          <p:cNvPr id="212" name="Google Shape;212;p13"/>
          <p:cNvSpPr txBox="1"/>
          <p:nvPr/>
        </p:nvSpPr>
        <p:spPr>
          <a:xfrm>
            <a:off x="3972310" y="1670386"/>
            <a:ext cx="3213900" cy="33939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50000"/>
              </a:lnSpc>
              <a:spcBef>
                <a:spcPts val="0"/>
              </a:spcBef>
              <a:spcAft>
                <a:spcPts val="0"/>
              </a:spcAft>
              <a:buClr>
                <a:srgbClr val="000000"/>
              </a:buClr>
              <a:buSzPts val="2300"/>
              <a:buFont typeface="Arial"/>
              <a:buAutoNum type="arabicPeriod" startAt="4"/>
            </a:pPr>
            <a:r>
              <a:rPr lang="en-GB" sz="2300" b="1" i="0" u="none" strike="noStrike" cap="none">
                <a:solidFill>
                  <a:srgbClr val="2760AA"/>
                </a:solidFill>
                <a:latin typeface="Noto Sans JP"/>
                <a:ea typeface="Noto Sans JP"/>
                <a:cs typeface="Noto Sans JP"/>
                <a:sym typeface="Noto Sans JP"/>
              </a:rPr>
              <a:t>Construct</a:t>
            </a:r>
            <a:r>
              <a:rPr lang="en-GB" sz="2300" b="1" i="0" u="none" strike="noStrike" cap="none">
                <a:solidFill>
                  <a:schemeClr val="dk2"/>
                </a:solidFill>
                <a:latin typeface="Noto Sans JP"/>
                <a:ea typeface="Noto Sans JP"/>
                <a:cs typeface="Noto Sans JP"/>
                <a:sym typeface="Noto Sans JP"/>
              </a:rPr>
              <a:t> </a:t>
            </a:r>
            <a:endParaRPr sz="22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2300"/>
              <a:buFont typeface="Arial"/>
              <a:buAutoNum type="arabicPeriod" startAt="4"/>
            </a:pPr>
            <a:r>
              <a:rPr lang="en-GB" sz="2300" b="1" i="0" u="none" strike="noStrike" cap="none">
                <a:solidFill>
                  <a:srgbClr val="2760AA"/>
                </a:solidFill>
                <a:latin typeface="Noto Sans JP"/>
                <a:ea typeface="Noto Sans JP"/>
                <a:cs typeface="Noto Sans JP"/>
                <a:sym typeface="Noto Sans JP"/>
              </a:rPr>
              <a:t>Express</a:t>
            </a:r>
            <a:r>
              <a:rPr lang="en-GB" sz="2300" b="1" i="0" u="none" strike="noStrike" cap="none">
                <a:solidFill>
                  <a:schemeClr val="dk2"/>
                </a:solidFill>
                <a:latin typeface="Noto Sans JP"/>
                <a:ea typeface="Noto Sans JP"/>
                <a:cs typeface="Noto Sans JP"/>
                <a:sym typeface="Noto Sans JP"/>
              </a:rPr>
              <a:t> </a:t>
            </a:r>
            <a:endParaRPr sz="22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2300"/>
              <a:buFont typeface="Arial"/>
              <a:buAutoNum type="arabicPeriod" startAt="4"/>
            </a:pPr>
            <a:r>
              <a:rPr lang="en-GB" sz="2300" b="1" i="0" u="none" strike="noStrike" cap="none">
                <a:solidFill>
                  <a:srgbClr val="2760AA"/>
                </a:solidFill>
                <a:latin typeface="Noto Sans JP"/>
                <a:ea typeface="Noto Sans JP"/>
                <a:cs typeface="Noto Sans JP"/>
                <a:sym typeface="Noto Sans JP"/>
              </a:rPr>
              <a:t>Reflect</a:t>
            </a:r>
            <a:endParaRPr sz="2300" b="0" i="0" u="none" strike="noStrike" cap="none">
              <a:solidFill>
                <a:schemeClr val="dk2"/>
              </a:solidFill>
              <a:latin typeface="Noto Sans JP"/>
              <a:ea typeface="Noto Sans JP"/>
              <a:cs typeface="Noto Sans JP"/>
              <a:sym typeface="Noto Sans JP"/>
            </a:endParaRPr>
          </a:p>
        </p:txBody>
      </p:sp>
      <p:pic>
        <p:nvPicPr>
          <p:cNvPr id="213" name="Google Shape;213;p1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423270" y="2618000"/>
            <a:ext cx="1509975" cy="2525499"/>
          </a:xfrm>
          <a:prstGeom prst="rect">
            <a:avLst/>
          </a:prstGeom>
          <a:noFill/>
          <a:ln>
            <a:noFill/>
          </a:ln>
        </p:spPr>
      </p:pic>
      <p:sp>
        <p:nvSpPr>
          <p:cNvPr id="214" name="Google Shape;214;p13"/>
          <p:cNvSpPr txBox="1"/>
          <p:nvPr/>
        </p:nvSpPr>
        <p:spPr>
          <a:xfrm>
            <a:off x="521350" y="1655325"/>
            <a:ext cx="3213900" cy="3393900"/>
          </a:xfrm>
          <a:prstGeom prst="rect">
            <a:avLst/>
          </a:prstGeom>
          <a:noFill/>
          <a:ln>
            <a:noFill/>
          </a:ln>
        </p:spPr>
        <p:txBody>
          <a:bodyPr spcFirstLastPara="1" wrap="square" lIns="91425" tIns="91425" rIns="91425" bIns="91425" anchor="t" anchorCtr="0">
            <a:noAutofit/>
          </a:bodyPr>
          <a:lstStyle/>
          <a:p>
            <a:pPr marL="457200" marR="0" lvl="0" indent="-457200" algn="l" rtl="0">
              <a:lnSpc>
                <a:spcPct val="150000"/>
              </a:lnSpc>
              <a:spcBef>
                <a:spcPts val="0"/>
              </a:spcBef>
              <a:spcAft>
                <a:spcPts val="0"/>
              </a:spcAft>
              <a:buClr>
                <a:srgbClr val="000000"/>
              </a:buClr>
              <a:buSzPts val="2300"/>
              <a:buFont typeface="Arial"/>
              <a:buAutoNum type="arabicPeriod"/>
            </a:pPr>
            <a:r>
              <a:rPr lang="en-GB" sz="2300" b="1" i="0" u="none" strike="noStrike" cap="none">
                <a:solidFill>
                  <a:srgbClr val="2760AA"/>
                </a:solidFill>
                <a:latin typeface="Noto Sans JP"/>
                <a:ea typeface="Noto Sans JP"/>
                <a:cs typeface="Noto Sans JP"/>
                <a:sym typeface="Noto Sans JP"/>
              </a:rPr>
              <a:t>Connect</a:t>
            </a:r>
            <a:r>
              <a:rPr lang="en-GB" sz="2300" b="1" i="0" u="none" strike="noStrike" cap="none">
                <a:solidFill>
                  <a:schemeClr val="dk2"/>
                </a:solidFill>
                <a:latin typeface="Noto Sans JP"/>
                <a:ea typeface="Noto Sans JP"/>
                <a:cs typeface="Noto Sans JP"/>
                <a:sym typeface="Noto Sans JP"/>
              </a:rPr>
              <a:t> </a:t>
            </a:r>
            <a:endParaRPr sz="2200" b="0" i="0" u="none" strike="noStrike" cap="none">
              <a:solidFill>
                <a:srgbClr val="000000"/>
              </a:solidFill>
              <a:latin typeface="Arial"/>
              <a:ea typeface="Arial"/>
              <a:cs typeface="Arial"/>
              <a:sym typeface="Arial"/>
            </a:endParaRPr>
          </a:p>
          <a:p>
            <a:pPr marL="457200" marR="0" lvl="0" indent="-457200" algn="l" rtl="0">
              <a:lnSpc>
                <a:spcPct val="150000"/>
              </a:lnSpc>
              <a:spcBef>
                <a:spcPts val="0"/>
              </a:spcBef>
              <a:spcAft>
                <a:spcPts val="0"/>
              </a:spcAft>
              <a:buClr>
                <a:srgbClr val="000000"/>
              </a:buClr>
              <a:buSzPts val="2300"/>
              <a:buFont typeface="Arial"/>
              <a:buAutoNum type="arabicPeriod"/>
            </a:pPr>
            <a:r>
              <a:rPr lang="en-GB" sz="2300" b="1" i="0" u="none" strike="noStrike" cap="none">
                <a:solidFill>
                  <a:srgbClr val="2760AA"/>
                </a:solidFill>
                <a:latin typeface="Noto Sans JP"/>
                <a:ea typeface="Noto Sans JP"/>
                <a:cs typeface="Noto Sans JP"/>
                <a:sym typeface="Noto Sans JP"/>
              </a:rPr>
              <a:t>Wonder</a:t>
            </a:r>
            <a:endParaRPr sz="2200" b="0" i="0" u="none" strike="noStrike" cap="none">
              <a:solidFill>
                <a:srgbClr val="000000"/>
              </a:solidFill>
              <a:latin typeface="Arial"/>
              <a:ea typeface="Arial"/>
              <a:cs typeface="Arial"/>
              <a:sym typeface="Arial"/>
            </a:endParaRPr>
          </a:p>
          <a:p>
            <a:pPr marL="457200" marR="0" lvl="0" indent="-457200" algn="l" rtl="0">
              <a:lnSpc>
                <a:spcPct val="150000"/>
              </a:lnSpc>
              <a:spcBef>
                <a:spcPts val="0"/>
              </a:spcBef>
              <a:spcAft>
                <a:spcPts val="0"/>
              </a:spcAft>
              <a:buClr>
                <a:srgbClr val="000000"/>
              </a:buClr>
              <a:buSzPts val="2300"/>
              <a:buFont typeface="Arial"/>
              <a:buAutoNum type="arabicPeriod"/>
            </a:pPr>
            <a:r>
              <a:rPr lang="en-GB" sz="2300" b="1" i="0" u="none" strike="noStrike" cap="none">
                <a:solidFill>
                  <a:srgbClr val="2760AA"/>
                </a:solidFill>
                <a:latin typeface="Noto Sans JP"/>
                <a:ea typeface="Noto Sans JP"/>
                <a:cs typeface="Noto Sans JP"/>
                <a:sym typeface="Noto Sans JP"/>
              </a:rPr>
              <a:t>Investigate</a:t>
            </a:r>
            <a:endParaRPr sz="2300" b="0" i="0" u="none" strike="noStrike" cap="none">
              <a:solidFill>
                <a:schemeClr val="dk2"/>
              </a:solidFill>
              <a:latin typeface="Noto Sans JP"/>
              <a:ea typeface="Noto Sans JP"/>
              <a:cs typeface="Noto Sans JP"/>
              <a:sym typeface="Noto Sans J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5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825329" y="-497452"/>
            <a:ext cx="7051654" cy="5639946"/>
          </a:xfrm>
          <a:prstGeom prst="rect">
            <a:avLst/>
          </a:prstGeom>
          <a:noFill/>
          <a:ln>
            <a:noFill/>
          </a:ln>
        </p:spPr>
      </p:pic>
      <p:sp>
        <p:nvSpPr>
          <p:cNvPr id="220" name="Google Shape;220;p54"/>
          <p:cNvSpPr/>
          <p:nvPr/>
        </p:nvSpPr>
        <p:spPr>
          <a:xfrm>
            <a:off x="-446662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54"/>
          <p:cNvSpPr txBox="1">
            <a:spLocks noGrp="1"/>
          </p:cNvSpPr>
          <p:nvPr>
            <p:ph type="title"/>
          </p:nvPr>
        </p:nvSpPr>
        <p:spPr>
          <a:xfrm>
            <a:off x="521975"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chemeClr val="lt1"/>
                </a:solidFill>
                <a:latin typeface="Noto Sans JP"/>
                <a:ea typeface="Noto Sans JP"/>
                <a:cs typeface="Noto Sans JP"/>
                <a:sym typeface="Noto Sans JP"/>
              </a:rPr>
              <a:t>The Planet </a:t>
            </a:r>
            <a:br>
              <a:rPr lang="en-GB" sz="3120" b="1">
                <a:solidFill>
                  <a:schemeClr val="lt1"/>
                </a:solidFill>
                <a:latin typeface="Noto Sans JP"/>
                <a:ea typeface="Noto Sans JP"/>
                <a:cs typeface="Noto Sans JP"/>
                <a:sym typeface="Noto Sans JP"/>
              </a:rPr>
            </a:br>
            <a:r>
              <a:rPr lang="en-GB" sz="3120" b="1">
                <a:solidFill>
                  <a:schemeClr val="lt1"/>
                </a:solidFill>
                <a:latin typeface="Noto Sans JP"/>
                <a:ea typeface="Noto Sans JP"/>
                <a:cs typeface="Noto Sans JP"/>
                <a:sym typeface="Noto Sans JP"/>
              </a:rPr>
              <a:t>People Podcast</a:t>
            </a:r>
            <a:endParaRPr sz="3120" b="1">
              <a:solidFill>
                <a:schemeClr val="lt1"/>
              </a:solidFill>
              <a:latin typeface="Noto Sans JP"/>
              <a:ea typeface="Noto Sans JP"/>
              <a:cs typeface="Noto Sans JP"/>
              <a:sym typeface="Noto Sans JP"/>
            </a:endParaRPr>
          </a:p>
        </p:txBody>
      </p:sp>
      <p:sp>
        <p:nvSpPr>
          <p:cNvPr id="222" name="Google Shape;222;p54"/>
          <p:cNvSpPr/>
          <p:nvPr/>
        </p:nvSpPr>
        <p:spPr>
          <a:xfrm>
            <a:off x="-2413500" y="4479200"/>
            <a:ext cx="103515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54"/>
          <p:cNvSpPr/>
          <p:nvPr/>
        </p:nvSpPr>
        <p:spPr>
          <a:xfrm>
            <a:off x="4628450" y="4479200"/>
            <a:ext cx="6699600" cy="8022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4" name="Google Shape;224;p5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437467" y="4575700"/>
            <a:ext cx="333455" cy="333450"/>
          </a:xfrm>
          <a:prstGeom prst="rect">
            <a:avLst/>
          </a:prstGeom>
          <a:noFill/>
          <a:ln>
            <a:noFill/>
          </a:ln>
        </p:spPr>
      </p:pic>
      <p:pic>
        <p:nvPicPr>
          <p:cNvPr id="225" name="Google Shape;225;p5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630748" y="4591388"/>
            <a:ext cx="695004" cy="302075"/>
          </a:xfrm>
          <a:prstGeom prst="rect">
            <a:avLst/>
          </a:prstGeom>
          <a:noFill/>
          <a:ln w="9525" cap="flat" cmpd="sng">
            <a:solidFill>
              <a:srgbClr val="FFFFFF"/>
            </a:solidFill>
            <a:prstDash val="solid"/>
            <a:round/>
            <a:headEnd type="none" w="sm" len="sm"/>
            <a:tailEnd type="none" w="sm" len="sm"/>
          </a:ln>
        </p:spPr>
      </p:pic>
      <p:pic>
        <p:nvPicPr>
          <p:cNvPr id="226" name="Google Shape;226;p54"/>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35950" y="4575712"/>
            <a:ext cx="850452" cy="333450"/>
          </a:xfrm>
          <a:prstGeom prst="rect">
            <a:avLst/>
          </a:prstGeom>
          <a:noFill/>
          <a:ln>
            <a:noFill/>
          </a:ln>
        </p:spPr>
      </p:pic>
      <p:sp>
        <p:nvSpPr>
          <p:cNvPr id="227" name="Google Shape;227;p54"/>
          <p:cNvSpPr txBox="1">
            <a:spLocks noGrp="1"/>
          </p:cNvSpPr>
          <p:nvPr>
            <p:ph type="body" idx="1"/>
          </p:nvPr>
        </p:nvSpPr>
        <p:spPr>
          <a:xfrm>
            <a:off x="311700" y="2167847"/>
            <a:ext cx="3865683" cy="3010028"/>
          </a:xfrm>
          <a:prstGeom prst="rect">
            <a:avLst/>
          </a:prstGeom>
          <a:noFill/>
          <a:ln>
            <a:noFill/>
          </a:ln>
        </p:spPr>
        <p:txBody>
          <a:bodyPr spcFirstLastPara="1" wrap="square" lIns="91425" tIns="91425" rIns="91425" bIns="91425" anchor="t" anchorCtr="0">
            <a:normAutofit/>
          </a:bodyPr>
          <a:lstStyle/>
          <a:p>
            <a:pPr marL="166370" marR="0" lvl="0" indent="0" algn="l" rtl="0">
              <a:lnSpc>
                <a:spcPct val="115000"/>
              </a:lnSpc>
              <a:spcBef>
                <a:spcPts val="0"/>
              </a:spcBef>
              <a:spcAft>
                <a:spcPts val="0"/>
              </a:spcAft>
              <a:buClr>
                <a:srgbClr val="FFFFFF"/>
              </a:buClr>
              <a:buSzPts val="1400"/>
              <a:buNone/>
            </a:pPr>
            <a:r>
              <a:rPr lang="en-GB" sz="1400" b="0" i="0" u="none" strike="noStrike" cap="none">
                <a:solidFill>
                  <a:srgbClr val="FFFFFF"/>
                </a:solidFill>
                <a:latin typeface="Noto Sans JP"/>
                <a:ea typeface="Noto Sans JP"/>
                <a:cs typeface="Noto Sans JP"/>
                <a:sym typeface="Noto Sans JP"/>
              </a:rPr>
              <a:t>Meet our special podcast guest </a:t>
            </a:r>
            <a:r>
              <a:rPr lang="en-GB" sz="1400" b="1" i="0" u="none" strike="noStrike" cap="none">
                <a:solidFill>
                  <a:srgbClr val="FFFFFF"/>
                </a:solidFill>
                <a:latin typeface="Noto Sans JP"/>
                <a:ea typeface="Noto Sans JP"/>
                <a:cs typeface="Noto Sans JP"/>
                <a:sym typeface="Noto Sans JP"/>
              </a:rPr>
              <a:t>Elise Van Middel</a:t>
            </a:r>
            <a:r>
              <a:rPr lang="en-GB" sz="1400" b="1">
                <a:solidFill>
                  <a:srgbClr val="FFFFFF"/>
                </a:solidFill>
                <a:latin typeface="Noto Sans JP"/>
                <a:ea typeface="Noto Sans JP"/>
                <a:cs typeface="Noto Sans JP"/>
                <a:sym typeface="Noto Sans JP"/>
              </a:rPr>
              <a:t>em</a:t>
            </a:r>
            <a:r>
              <a:rPr lang="en-GB" sz="1400">
                <a:solidFill>
                  <a:srgbClr val="FFFFFF"/>
                </a:solidFill>
                <a:latin typeface="Noto Sans JP"/>
                <a:ea typeface="Noto Sans JP"/>
                <a:cs typeface="Noto Sans JP"/>
                <a:sym typeface="Noto Sans JP"/>
              </a:rPr>
              <a:t>, who leads big nature-based projects and has funded close to 240 pocket forests in 52 cities worldwide! </a:t>
            </a:r>
            <a:endParaRPr/>
          </a:p>
          <a:p>
            <a:pPr marL="166370" marR="0" lvl="0" indent="0" algn="l" rtl="0">
              <a:lnSpc>
                <a:spcPct val="115000"/>
              </a:lnSpc>
              <a:spcBef>
                <a:spcPts val="0"/>
              </a:spcBef>
              <a:spcAft>
                <a:spcPts val="0"/>
              </a:spcAft>
              <a:buClr>
                <a:srgbClr val="FFFFFF"/>
              </a:buClr>
              <a:buSzPts val="1400"/>
              <a:buNone/>
            </a:pPr>
            <a:endParaRPr sz="1400">
              <a:solidFill>
                <a:srgbClr val="FFFFFF"/>
              </a:solidFill>
              <a:latin typeface="Noto Sans JP"/>
              <a:ea typeface="Noto Sans JP"/>
              <a:cs typeface="Noto Sans JP"/>
              <a:sym typeface="Noto Sans JP"/>
            </a:endParaRPr>
          </a:p>
          <a:p>
            <a:pPr marL="166370" marR="0" lvl="0" indent="0" algn="l" rtl="0">
              <a:lnSpc>
                <a:spcPct val="115000"/>
              </a:lnSpc>
              <a:spcBef>
                <a:spcPts val="0"/>
              </a:spcBef>
              <a:spcAft>
                <a:spcPts val="0"/>
              </a:spcAft>
              <a:buClr>
                <a:srgbClr val="FFFFFF"/>
              </a:buClr>
              <a:buSzPts val="1400"/>
              <a:buNone/>
            </a:pPr>
            <a:r>
              <a:rPr lang="en-GB" sz="1400">
                <a:solidFill>
                  <a:srgbClr val="FFFFFF"/>
                </a:solidFill>
                <a:latin typeface="Noto Sans JP"/>
                <a:ea typeface="Noto Sans JP"/>
                <a:cs typeface="Noto Sans JP"/>
                <a:sym typeface="Noto Sans JP"/>
              </a:rPr>
              <a:t>You’ll hear from her on the </a:t>
            </a:r>
            <a:r>
              <a:rPr lang="en-GB" sz="1400" b="1">
                <a:solidFill>
                  <a:srgbClr val="FFFFFF"/>
                </a:solidFill>
                <a:latin typeface="Noto Sans JP"/>
                <a:ea typeface="Noto Sans JP"/>
                <a:cs typeface="Noto Sans JP"/>
                <a:sym typeface="Noto Sans JP"/>
              </a:rPr>
              <a:t>Build for Nature</a:t>
            </a:r>
            <a:r>
              <a:rPr lang="en-GB" sz="1400">
                <a:solidFill>
                  <a:srgbClr val="FFFFFF"/>
                </a:solidFill>
                <a:latin typeface="Noto Sans JP"/>
                <a:ea typeface="Noto Sans JP"/>
                <a:cs typeface="Noto Sans JP"/>
                <a:sym typeface="Noto Sans JP"/>
              </a:rPr>
              <a:t> podcast episode, up next!</a:t>
            </a:r>
            <a:endParaRPr>
              <a:solidFill>
                <a:schemeClr val="lt1"/>
              </a:solidFill>
              <a:latin typeface="Noto Sans JP"/>
              <a:ea typeface="Noto Sans JP"/>
              <a:cs typeface="Noto Sans JP"/>
              <a:sym typeface="Noto Sans JP"/>
            </a:endParaRPr>
          </a:p>
        </p:txBody>
      </p:sp>
      <p:pic>
        <p:nvPicPr>
          <p:cNvPr id="228" name="Google Shape;228;p54" title="diverse-minifigs-with-megaphones-01-RGB-transparent-50%.png"/>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3140900" y="2888501"/>
            <a:ext cx="5138401" cy="28903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5"/>
          <p:cNvSpPr/>
          <p:nvPr/>
        </p:nvSpPr>
        <p:spPr>
          <a:xfrm>
            <a:off x="6026275" y="-74225"/>
            <a:ext cx="66996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1730"/>
              <a:buFont typeface="Arial"/>
              <a:buNone/>
            </a:pPr>
            <a:r>
              <a:rPr lang="en-GB" sz="3466" b="1">
                <a:latin typeface="Noto Sans JP"/>
                <a:ea typeface="Noto Sans JP"/>
                <a:cs typeface="Noto Sans JP"/>
                <a:sym typeface="Noto Sans JP"/>
              </a:rPr>
              <a:t>The Planet People Podcast</a:t>
            </a:r>
            <a:endParaRPr sz="3466" b="1">
              <a:latin typeface="Noto Sans JP"/>
              <a:ea typeface="Noto Sans JP"/>
              <a:cs typeface="Noto Sans JP"/>
              <a:sym typeface="Noto Sans JP"/>
            </a:endParaRPr>
          </a:p>
          <a:p>
            <a:pPr marL="0" lvl="0" indent="0" algn="l" rtl="0">
              <a:lnSpc>
                <a:spcPct val="100000"/>
              </a:lnSpc>
              <a:spcBef>
                <a:spcPts val="0"/>
              </a:spcBef>
              <a:spcAft>
                <a:spcPts val="0"/>
              </a:spcAft>
              <a:buSzPct val="111111"/>
              <a:buNone/>
            </a:pPr>
            <a:endParaRPr>
              <a:latin typeface="Noto Sans JP"/>
              <a:ea typeface="Noto Sans JP"/>
              <a:cs typeface="Noto Sans JP"/>
              <a:sym typeface="Noto Sans JP"/>
            </a:endParaRPr>
          </a:p>
        </p:txBody>
      </p:sp>
      <p:pic>
        <p:nvPicPr>
          <p:cNvPr id="235" name="Google Shape;235;p1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236" name="Google Shape;236;p1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237" name="Google Shape;237;p15"/>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8" name="Google Shape;238;p1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239" name="Google Shape;239;p15" title="Screenshot 2025-05-09 at 15.38.52.png">
            <a:hlinkClick r:id="rId6"/>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407348" y="1689723"/>
            <a:ext cx="5255287" cy="2765077"/>
          </a:xfrm>
          <a:prstGeom prst="rect">
            <a:avLst/>
          </a:prstGeom>
          <a:noFill/>
          <a:ln>
            <a:noFill/>
          </a:ln>
        </p:spPr>
      </p:pic>
      <p:sp>
        <p:nvSpPr>
          <p:cNvPr id="240" name="Google Shape;240;p15">
            <a:hlinkClick r:id="rId8"/>
          </p:cNvPr>
          <p:cNvSpPr/>
          <p:nvPr/>
        </p:nvSpPr>
        <p:spPr>
          <a:xfrm>
            <a:off x="2682391" y="2571750"/>
            <a:ext cx="802200" cy="802200"/>
          </a:xfrm>
          <a:prstGeom prst="ellipse">
            <a:avLst/>
          </a:prstGeom>
          <a:solidFill>
            <a:srgbClr val="FFFFFF"/>
          </a:solidFill>
          <a:ln w="9525" cap="flat" cmpd="sng">
            <a:solidFill>
              <a:srgbClr val="EFEDE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41" name="Google Shape;241;p15"/>
          <p:cNvSpPr/>
          <p:nvPr/>
        </p:nvSpPr>
        <p:spPr>
          <a:xfrm rot="5400000">
            <a:off x="2928891" y="2781900"/>
            <a:ext cx="441600" cy="381900"/>
          </a:xfrm>
          <a:prstGeom prst="triangle">
            <a:avLst>
              <a:gd name="adj" fmla="val 50000"/>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6"/>
          <p:cNvSpPr/>
          <p:nvPr/>
        </p:nvSpPr>
        <p:spPr>
          <a:xfrm>
            <a:off x="-98950" y="-136075"/>
            <a:ext cx="9243000" cy="5331600"/>
          </a:xfrm>
          <a:prstGeom prst="rect">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16"/>
          <p:cNvSpPr txBox="1">
            <a:spLocks noGrp="1"/>
          </p:cNvSpPr>
          <p:nvPr>
            <p:ph type="title"/>
          </p:nvPr>
        </p:nvSpPr>
        <p:spPr>
          <a:xfrm>
            <a:off x="311700" y="9395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2320">
                <a:solidFill>
                  <a:srgbClr val="FFD400"/>
                </a:solidFill>
                <a:latin typeface="Noto Sans JP"/>
                <a:ea typeface="Noto Sans JP"/>
                <a:cs typeface="Noto Sans JP"/>
                <a:sym typeface="Noto Sans JP"/>
              </a:rPr>
              <a:t>Podcast Pause 1: </a:t>
            </a:r>
            <a:br>
              <a:rPr lang="en-GB" sz="3120" b="1">
                <a:latin typeface="Noto Sans JP"/>
                <a:ea typeface="Noto Sans JP"/>
                <a:cs typeface="Noto Sans JP"/>
                <a:sym typeface="Noto Sans JP"/>
              </a:rPr>
            </a:br>
            <a:r>
              <a:rPr lang="en-GB" sz="3420" b="1">
                <a:solidFill>
                  <a:schemeClr val="lt1"/>
                </a:solidFill>
                <a:latin typeface="Noto Sans JP"/>
                <a:ea typeface="Noto Sans JP"/>
                <a:cs typeface="Noto Sans JP"/>
                <a:sym typeface="Noto Sans JP"/>
              </a:rPr>
              <a:t>Mini Design Challenge</a:t>
            </a:r>
            <a:endParaRPr sz="3420" b="1">
              <a:solidFill>
                <a:schemeClr val="lt1"/>
              </a:solidFill>
              <a:latin typeface="Noto Sans JP"/>
              <a:ea typeface="Noto Sans JP"/>
              <a:cs typeface="Noto Sans JP"/>
              <a:sym typeface="Noto Sans JP"/>
            </a:endParaRPr>
          </a:p>
        </p:txBody>
      </p:sp>
      <p:sp>
        <p:nvSpPr>
          <p:cNvPr id="248" name="Google Shape;248;p16"/>
          <p:cNvSpPr txBox="1">
            <a:spLocks noGrp="1"/>
          </p:cNvSpPr>
          <p:nvPr>
            <p:ph type="body" idx="1"/>
          </p:nvPr>
        </p:nvSpPr>
        <p:spPr>
          <a:xfrm>
            <a:off x="311700" y="1989425"/>
            <a:ext cx="7759072" cy="34164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1800"/>
              <a:buNone/>
            </a:pPr>
            <a:r>
              <a:rPr lang="en-GB" sz="1800">
                <a:solidFill>
                  <a:schemeClr val="lt1"/>
                </a:solidFill>
                <a:latin typeface="Noto Sans JP"/>
                <a:ea typeface="Noto Sans JP"/>
                <a:cs typeface="Noto Sans JP"/>
                <a:sym typeface="Noto Sans JP"/>
              </a:rPr>
              <a:t>Build or draw something magical in nature.</a:t>
            </a:r>
            <a:br>
              <a:rPr lang="en-GB" sz="1800">
                <a:solidFill>
                  <a:schemeClr val="lt1"/>
                </a:solidFill>
                <a:latin typeface="Noto Sans JP"/>
                <a:ea typeface="Noto Sans JP"/>
                <a:cs typeface="Noto Sans JP"/>
                <a:sym typeface="Noto Sans JP"/>
              </a:rPr>
            </a:br>
            <a:r>
              <a:rPr lang="en-GB" sz="1800" b="1">
                <a:solidFill>
                  <a:schemeClr val="lt1"/>
                </a:solidFill>
                <a:latin typeface="Noto Sans JP"/>
                <a:ea typeface="Noto Sans JP"/>
                <a:cs typeface="Noto Sans JP"/>
                <a:sym typeface="Noto Sans JP"/>
              </a:rPr>
              <a:t>What did you make?</a:t>
            </a:r>
            <a:endParaRPr/>
          </a:p>
          <a:p>
            <a:pPr marL="0" lvl="0" indent="0" algn="l" rtl="0">
              <a:lnSpc>
                <a:spcPct val="115000"/>
              </a:lnSpc>
              <a:spcBef>
                <a:spcPts val="1200"/>
              </a:spcBef>
              <a:spcAft>
                <a:spcPts val="0"/>
              </a:spcAft>
              <a:buSzPts val="1800"/>
              <a:buNone/>
            </a:pPr>
            <a:endParaRPr sz="2100">
              <a:solidFill>
                <a:schemeClr val="dk1"/>
              </a:solidFill>
            </a:endParaRPr>
          </a:p>
          <a:p>
            <a:pPr marL="0" lvl="0" indent="0" algn="l" rtl="0">
              <a:lnSpc>
                <a:spcPct val="115000"/>
              </a:lnSpc>
              <a:spcBef>
                <a:spcPts val="1200"/>
              </a:spcBef>
              <a:spcAft>
                <a:spcPts val="1200"/>
              </a:spcAft>
              <a:buSzPts val="1800"/>
              <a:buNone/>
            </a:pPr>
            <a:endParaRPr>
              <a:solidFill>
                <a:schemeClr val="dk1"/>
              </a:solidFill>
            </a:endParaRPr>
          </a:p>
        </p:txBody>
      </p:sp>
      <p:pic>
        <p:nvPicPr>
          <p:cNvPr id="249" name="Google Shape;249;p1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884080">
            <a:off x="-101377" y="665916"/>
            <a:ext cx="2028700" cy="1521525"/>
          </a:xfrm>
          <a:prstGeom prst="rect">
            <a:avLst/>
          </a:prstGeom>
          <a:noFill/>
          <a:ln w="19050" cap="flat" cmpd="sng">
            <a:solidFill>
              <a:schemeClr val="lt1"/>
            </a:solidFill>
            <a:prstDash val="solid"/>
            <a:round/>
            <a:headEnd type="none" w="sm" len="sm"/>
            <a:tailEnd type="none" w="sm" len="sm"/>
          </a:ln>
        </p:spPr>
      </p:pic>
      <p:pic>
        <p:nvPicPr>
          <p:cNvPr id="250" name="Google Shape;250;p1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921562" y="333994"/>
            <a:ext cx="1201966" cy="471275"/>
          </a:xfrm>
          <a:prstGeom prst="rect">
            <a:avLst/>
          </a:prstGeom>
          <a:noFill/>
          <a:ln>
            <a:noFill/>
          </a:ln>
        </p:spPr>
      </p:pic>
      <p:pic>
        <p:nvPicPr>
          <p:cNvPr id="251" name="Google Shape;251;p1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252" name="Google Shape;252;p16"/>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3" name="Google Shape;253;p1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254" name="Google Shape;254;p16"/>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721905">
            <a:off x="7105151" y="635756"/>
            <a:ext cx="1579625" cy="1581844"/>
          </a:xfrm>
          <a:prstGeom prst="rect">
            <a:avLst/>
          </a:prstGeom>
          <a:noFill/>
          <a:ln w="19050" cap="flat" cmpd="sng">
            <a:solidFill>
              <a:schemeClr val="lt1"/>
            </a:solidFill>
            <a:prstDash val="solid"/>
            <a:round/>
            <a:headEnd type="none" w="sm" len="sm"/>
            <a:tailEnd type="none" w="sm" len="sm"/>
          </a:ln>
        </p:spPr>
      </p:pic>
      <p:pic>
        <p:nvPicPr>
          <p:cNvPr id="255" name="Google Shape;255;p16"/>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rot="447410">
            <a:off x="7197900" y="2073449"/>
            <a:ext cx="1394111" cy="1520303"/>
          </a:xfrm>
          <a:prstGeom prst="rect">
            <a:avLst/>
          </a:prstGeom>
          <a:noFill/>
          <a:ln w="19050" cap="flat" cmpd="sng">
            <a:solidFill>
              <a:schemeClr val="lt1"/>
            </a:solidFill>
            <a:prstDash val="solid"/>
            <a:round/>
            <a:headEnd type="none" w="sm" len="sm"/>
            <a:tailEnd type="none" w="sm" len="sm"/>
          </a:ln>
        </p:spPr>
      </p:pic>
      <p:pic>
        <p:nvPicPr>
          <p:cNvPr id="256" name="Google Shape;256;p16"/>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277783" y="2993050"/>
            <a:ext cx="5188466"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7"/>
          <p:cNvSpPr/>
          <p:nvPr/>
        </p:nvSpPr>
        <p:spPr>
          <a:xfrm>
            <a:off x="6026275" y="-74225"/>
            <a:ext cx="66996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17"/>
          <p:cNvSpPr txBox="1">
            <a:spLocks noGrp="1"/>
          </p:cNvSpPr>
          <p:nvPr>
            <p:ph type="title"/>
          </p:nvPr>
        </p:nvSpPr>
        <p:spPr>
          <a:xfrm>
            <a:off x="416625" y="299113"/>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6396"/>
              <a:buFont typeface="Arial"/>
              <a:buNone/>
            </a:pPr>
            <a:r>
              <a:rPr lang="en-GB" sz="3021" b="1">
                <a:latin typeface="Noto Sans JP"/>
                <a:ea typeface="Noto Sans JP"/>
                <a:cs typeface="Noto Sans JP"/>
                <a:sym typeface="Noto Sans JP"/>
              </a:rPr>
              <a:t>The Planet People Podcast Part 2</a:t>
            </a:r>
            <a:endParaRPr sz="3021" b="1">
              <a:latin typeface="Noto Sans JP"/>
              <a:ea typeface="Noto Sans JP"/>
              <a:cs typeface="Noto Sans JP"/>
              <a:sym typeface="Noto Sans JP"/>
            </a:endParaRPr>
          </a:p>
          <a:p>
            <a:pPr marL="0" lvl="0" indent="0" algn="l" rtl="0">
              <a:lnSpc>
                <a:spcPct val="100000"/>
              </a:lnSpc>
              <a:spcBef>
                <a:spcPts val="0"/>
              </a:spcBef>
              <a:spcAft>
                <a:spcPts val="0"/>
              </a:spcAft>
              <a:buSzPct val="111111"/>
              <a:buNone/>
            </a:pPr>
            <a:endParaRPr>
              <a:latin typeface="Noto Sans JP"/>
              <a:ea typeface="Noto Sans JP"/>
              <a:cs typeface="Noto Sans JP"/>
              <a:sym typeface="Noto Sans JP"/>
            </a:endParaRPr>
          </a:p>
        </p:txBody>
      </p:sp>
      <p:pic>
        <p:nvPicPr>
          <p:cNvPr id="263" name="Google Shape;263;p1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264" name="Google Shape;264;p1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265" name="Google Shape;265;p17"/>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6" name="Google Shape;266;p1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267" name="Google Shape;26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17</a:t>
            </a:fld>
            <a:endParaRPr/>
          </a:p>
        </p:txBody>
      </p:sp>
      <p:sp>
        <p:nvSpPr>
          <p:cNvPr id="268" name="Google Shape;268;p17"/>
          <p:cNvSpPr txBox="1">
            <a:spLocks noGrp="1"/>
          </p:cNvSpPr>
          <p:nvPr>
            <p:ph type="body" idx="1"/>
          </p:nvPr>
        </p:nvSpPr>
        <p:spPr>
          <a:xfrm>
            <a:off x="311700" y="3373600"/>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GB" i="1">
                <a:solidFill>
                  <a:srgbClr val="FF0000"/>
                </a:solidFill>
              </a:rPr>
              <a:t>. </a:t>
            </a:r>
            <a:endParaRPr i="1">
              <a:solidFill>
                <a:srgbClr val="FF0000"/>
              </a:solidFill>
            </a:endParaRPr>
          </a:p>
        </p:txBody>
      </p:sp>
      <p:pic>
        <p:nvPicPr>
          <p:cNvPr id="269" name="Google Shape;269;p17" title="BtC all ages energizer_large.mp4">
            <a:hlinkClick r:id="rId6"/>
          </p:cNvPr>
          <p:cNvPicPr preferRelativeResize="0"/>
          <p:nvPr/>
        </p:nvPicPr>
        <p:blipFill rotWithShape="1">
          <a:blip r:embed="rId7">
            <a:alphaModFix/>
          </a:blip>
          <a:srcRect/>
          <a:stretch/>
        </p:blipFill>
        <p:spPr>
          <a:xfrm>
            <a:off x="534550" y="946850"/>
            <a:ext cx="6073600" cy="3416400"/>
          </a:xfrm>
          <a:prstGeom prst="rect">
            <a:avLst/>
          </a:prstGeom>
          <a:noFill/>
          <a:ln>
            <a:noFill/>
          </a:ln>
        </p:spPr>
      </p:pic>
      <p:pic>
        <p:nvPicPr>
          <p:cNvPr id="270" name="Google Shape;270;p17" title="Screenshot 2025-03-14 at 14.34.36.png">
            <a:hlinkClick r:id="rId8"/>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534550" y="946850"/>
            <a:ext cx="6073600" cy="3834553"/>
          </a:xfrm>
          <a:prstGeom prst="rect">
            <a:avLst/>
          </a:prstGeom>
          <a:noFill/>
          <a:ln>
            <a:noFill/>
          </a:ln>
        </p:spPr>
      </p:pic>
      <p:sp>
        <p:nvSpPr>
          <p:cNvPr id="271" name="Google Shape;271;p17"/>
          <p:cNvSpPr/>
          <p:nvPr/>
        </p:nvSpPr>
        <p:spPr>
          <a:xfrm>
            <a:off x="3143919" y="2382283"/>
            <a:ext cx="1002000" cy="1002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2" name="Google Shape;272;p17"/>
          <p:cNvSpPr/>
          <p:nvPr/>
        </p:nvSpPr>
        <p:spPr>
          <a:xfrm rot="5400000">
            <a:off x="3382721" y="2616901"/>
            <a:ext cx="654900" cy="56460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8"/>
          <p:cNvSpPr/>
          <p:nvPr/>
        </p:nvSpPr>
        <p:spPr>
          <a:xfrm>
            <a:off x="-98950" y="-136075"/>
            <a:ext cx="9243000" cy="5331600"/>
          </a:xfrm>
          <a:prstGeom prst="rect">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18"/>
          <p:cNvSpPr txBox="1">
            <a:spLocks noGrp="1"/>
          </p:cNvSpPr>
          <p:nvPr>
            <p:ph type="title"/>
          </p:nvPr>
        </p:nvSpPr>
        <p:spPr>
          <a:xfrm>
            <a:off x="623400" y="1950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220">
                <a:solidFill>
                  <a:srgbClr val="FFD400"/>
                </a:solidFill>
                <a:latin typeface="Noto Sans JP"/>
                <a:ea typeface="Noto Sans JP"/>
                <a:cs typeface="Noto Sans JP"/>
                <a:sym typeface="Noto Sans JP"/>
              </a:rPr>
              <a:t>Podcast Pause 2: </a:t>
            </a:r>
            <a:br>
              <a:rPr lang="en-GB" sz="4020" b="1">
                <a:latin typeface="Noto Sans JP"/>
                <a:ea typeface="Noto Sans JP"/>
                <a:cs typeface="Noto Sans JP"/>
                <a:sym typeface="Noto Sans JP"/>
              </a:rPr>
            </a:br>
            <a:r>
              <a:rPr lang="en-GB" sz="4320" b="1">
                <a:solidFill>
                  <a:schemeClr val="lt1"/>
                </a:solidFill>
                <a:latin typeface="Noto Sans JP"/>
                <a:ea typeface="Noto Sans JP"/>
                <a:cs typeface="Noto Sans JP"/>
                <a:sym typeface="Noto Sans JP"/>
              </a:rPr>
              <a:t>What have </a:t>
            </a:r>
            <a:endParaRPr sz="4320" b="1">
              <a:solidFill>
                <a:schemeClr val="lt1"/>
              </a:solidFill>
              <a:latin typeface="Noto Sans JP"/>
              <a:ea typeface="Noto Sans JP"/>
              <a:cs typeface="Noto Sans JP"/>
              <a:sym typeface="Noto Sans JP"/>
            </a:endParaRPr>
          </a:p>
          <a:p>
            <a:pPr marL="0" lvl="0" indent="0" algn="l" rtl="0">
              <a:lnSpc>
                <a:spcPct val="100000"/>
              </a:lnSpc>
              <a:spcBef>
                <a:spcPts val="0"/>
              </a:spcBef>
              <a:spcAft>
                <a:spcPts val="0"/>
              </a:spcAft>
              <a:buSzPts val="990"/>
              <a:buNone/>
            </a:pPr>
            <a:r>
              <a:rPr lang="en-GB" sz="4320" b="1">
                <a:solidFill>
                  <a:schemeClr val="lt1"/>
                </a:solidFill>
                <a:latin typeface="Noto Sans JP"/>
                <a:ea typeface="Noto Sans JP"/>
                <a:cs typeface="Noto Sans JP"/>
                <a:sym typeface="Noto Sans JP"/>
              </a:rPr>
              <a:t>we learned?</a:t>
            </a:r>
            <a:endParaRPr sz="4320" b="1">
              <a:solidFill>
                <a:schemeClr val="lt1"/>
              </a:solidFill>
              <a:latin typeface="Noto Sans JP"/>
              <a:ea typeface="Noto Sans JP"/>
              <a:cs typeface="Noto Sans JP"/>
              <a:sym typeface="Noto Sans JP"/>
            </a:endParaRPr>
          </a:p>
        </p:txBody>
      </p:sp>
      <p:pic>
        <p:nvPicPr>
          <p:cNvPr id="279" name="Google Shape;279;p1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654900" y="0"/>
            <a:ext cx="8357228" cy="4700949"/>
          </a:xfrm>
          <a:prstGeom prst="rect">
            <a:avLst/>
          </a:prstGeom>
          <a:noFill/>
          <a:ln>
            <a:noFill/>
          </a:ln>
        </p:spPr>
      </p:pic>
      <p:pic>
        <p:nvPicPr>
          <p:cNvPr id="280" name="Google Shape;280;p1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281" name="Google Shape;281;p18"/>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2" name="Google Shape;282;p1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283" name="Google Shape;283;p1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41601" y="764351"/>
            <a:ext cx="2264750" cy="887975"/>
          </a:xfrm>
          <a:prstGeom prst="rect">
            <a:avLst/>
          </a:prstGeom>
          <a:noFill/>
          <a:ln>
            <a:noFill/>
          </a:ln>
        </p:spPr>
      </p:pic>
      <p:pic>
        <p:nvPicPr>
          <p:cNvPr id="284" name="Google Shape;284;p1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285" name="Google Shape;285;p18"/>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6" name="Google Shape;286;p1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sp>
        <p:nvSpPr>
          <p:cNvPr id="287" name="Google Shape;287;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9"/>
          <p:cNvSpPr/>
          <p:nvPr/>
        </p:nvSpPr>
        <p:spPr>
          <a:xfrm>
            <a:off x="6026275" y="-74225"/>
            <a:ext cx="66996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1729"/>
              <a:buFont typeface="Arial"/>
              <a:buNone/>
            </a:pPr>
            <a:r>
              <a:rPr lang="en-GB" sz="3466" b="1">
                <a:latin typeface="Noto Sans JP"/>
                <a:ea typeface="Noto Sans JP"/>
                <a:cs typeface="Noto Sans JP"/>
                <a:sym typeface="Noto Sans JP"/>
              </a:rPr>
              <a:t>The Planet People Podcast Part 3</a:t>
            </a:r>
            <a:endParaRPr sz="3466" b="1">
              <a:latin typeface="Noto Sans JP"/>
              <a:ea typeface="Noto Sans JP"/>
              <a:cs typeface="Noto Sans JP"/>
              <a:sym typeface="Noto Sans JP"/>
            </a:endParaRPr>
          </a:p>
          <a:p>
            <a:pPr marL="0" lvl="0" indent="0" algn="l" rtl="0">
              <a:lnSpc>
                <a:spcPct val="100000"/>
              </a:lnSpc>
              <a:spcBef>
                <a:spcPts val="0"/>
              </a:spcBef>
              <a:spcAft>
                <a:spcPts val="0"/>
              </a:spcAft>
              <a:buSzPct val="111111"/>
              <a:buNone/>
            </a:pPr>
            <a:endParaRPr>
              <a:latin typeface="Noto Sans JP"/>
              <a:ea typeface="Noto Sans JP"/>
              <a:cs typeface="Noto Sans JP"/>
              <a:sym typeface="Noto Sans JP"/>
            </a:endParaRPr>
          </a:p>
        </p:txBody>
      </p:sp>
      <p:pic>
        <p:nvPicPr>
          <p:cNvPr id="294" name="Google Shape;294;p1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295" name="Google Shape;295;p1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296" name="Google Shape;296;p19"/>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7" name="Google Shape;297;p1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298" name="Google Shape;298;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19</a:t>
            </a:fld>
            <a:endParaRPr/>
          </a:p>
        </p:txBody>
      </p:sp>
      <p:pic>
        <p:nvPicPr>
          <p:cNvPr id="299" name="Google Shape;299;p19" title="BtC all ages energizer_large.mp4">
            <a:hlinkClick r:id="rId6"/>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451150" y="1127325"/>
            <a:ext cx="4993926" cy="2809080"/>
          </a:xfrm>
          <a:prstGeom prst="rect">
            <a:avLst/>
          </a:prstGeom>
          <a:noFill/>
          <a:ln>
            <a:noFill/>
          </a:ln>
        </p:spPr>
      </p:pic>
      <p:pic>
        <p:nvPicPr>
          <p:cNvPr id="300" name="Google Shape;300;p19" title="Screenshot 2025-03-14 at 15.36.08.png">
            <a:hlinkClick r:id="rId8"/>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451150" y="1127325"/>
            <a:ext cx="4993925" cy="3152899"/>
          </a:xfrm>
          <a:prstGeom prst="rect">
            <a:avLst/>
          </a:prstGeom>
          <a:noFill/>
          <a:ln>
            <a:noFill/>
          </a:ln>
        </p:spPr>
      </p:pic>
      <p:sp>
        <p:nvSpPr>
          <p:cNvPr id="301" name="Google Shape;301;p19"/>
          <p:cNvSpPr/>
          <p:nvPr/>
        </p:nvSpPr>
        <p:spPr>
          <a:xfrm>
            <a:off x="2472144" y="2127983"/>
            <a:ext cx="1002000" cy="1002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2" name="Google Shape;302;p19"/>
          <p:cNvSpPr/>
          <p:nvPr/>
        </p:nvSpPr>
        <p:spPr>
          <a:xfrm rot="5400000">
            <a:off x="2710946" y="2362601"/>
            <a:ext cx="654900" cy="56460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03" name="Google Shape;303;p19" title="BtC-DPfP_Minifigure_Teen_03_Mia_v1_RGB_transparent.png"/>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4039426" y="1088576"/>
            <a:ext cx="5476973" cy="3080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2"/>
          <p:cNvSpPr/>
          <p:nvPr/>
        </p:nvSpPr>
        <p:spPr>
          <a:xfrm>
            <a:off x="0" y="0"/>
            <a:ext cx="9144000" cy="51780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b="1">
                <a:solidFill>
                  <a:srgbClr val="FFD400"/>
                </a:solidFill>
                <a:latin typeface="Noto Sans JP"/>
                <a:ea typeface="Noto Sans JP"/>
                <a:cs typeface="Noto Sans JP"/>
                <a:sym typeface="Noto Sans JP"/>
              </a:rPr>
              <a:t>Contents</a:t>
            </a:r>
            <a:endParaRPr b="1">
              <a:solidFill>
                <a:srgbClr val="FFD400"/>
              </a:solidFill>
              <a:latin typeface="Noto Sans JP"/>
              <a:ea typeface="Noto Sans JP"/>
              <a:cs typeface="Noto Sans JP"/>
              <a:sym typeface="Noto Sans JP"/>
            </a:endParaRPr>
          </a:p>
        </p:txBody>
      </p:sp>
      <p:sp>
        <p:nvSpPr>
          <p:cNvPr id="64" name="Google Shape;64;p2"/>
          <p:cNvSpPr txBox="1">
            <a:spLocks noGrp="1"/>
          </p:cNvSpPr>
          <p:nvPr>
            <p:ph type="body" idx="1"/>
          </p:nvPr>
        </p:nvSpPr>
        <p:spPr>
          <a:xfrm>
            <a:off x="311700" y="1152475"/>
            <a:ext cx="6166218" cy="4025400"/>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0"/>
              </a:spcAft>
              <a:buClr>
                <a:srgbClr val="000000"/>
              </a:buClr>
              <a:buSzPts val="1400"/>
              <a:buFont typeface="Arial"/>
              <a:buNone/>
            </a:pPr>
            <a:r>
              <a:rPr lang="en-GB" b="1" i="0" u="none" strike="noStrike" cap="none">
                <a:solidFill>
                  <a:srgbClr val="FFFFFF"/>
                </a:solidFill>
                <a:latin typeface="Noto Sans JP"/>
                <a:ea typeface="Noto Sans JP"/>
                <a:cs typeface="Noto Sans JP"/>
                <a:sym typeface="Noto Sans JP"/>
              </a:rPr>
              <a:t>Workshop 1 Immerse (slides 3-21)</a:t>
            </a:r>
            <a:endParaRPr/>
          </a:p>
          <a:p>
            <a:pPr marL="457200" marR="0" lvl="0" indent="-295875" algn="l" rtl="0">
              <a:lnSpc>
                <a:spcPct val="115000"/>
              </a:lnSpc>
              <a:spcBef>
                <a:spcPts val="1200"/>
              </a:spcBef>
              <a:spcAft>
                <a:spcPts val="0"/>
              </a:spcAft>
              <a:buClr>
                <a:srgbClr val="FFFFFF"/>
              </a:buClr>
              <a:buSzPts val="1514"/>
              <a:buFont typeface="Noto Sans JP"/>
              <a:buChar char="-"/>
            </a:pPr>
            <a:r>
              <a:rPr lang="en-GB" b="0" i="0" u="none" strike="noStrike" cap="none">
                <a:solidFill>
                  <a:srgbClr val="FFFFFF"/>
                </a:solidFill>
                <a:latin typeface="Noto Sans JP"/>
                <a:ea typeface="Noto Sans JP"/>
                <a:cs typeface="Noto Sans JP"/>
                <a:sym typeface="Noto Sans JP"/>
              </a:rPr>
              <a:t>News Detectives Article (slides 12-13)</a:t>
            </a:r>
            <a:endParaRPr/>
          </a:p>
          <a:p>
            <a:pPr marL="457200" marR="0" lvl="0" indent="-295875" algn="l" rtl="0">
              <a:lnSpc>
                <a:spcPct val="115000"/>
              </a:lnSpc>
              <a:spcBef>
                <a:spcPts val="0"/>
              </a:spcBef>
              <a:spcAft>
                <a:spcPts val="0"/>
              </a:spcAft>
              <a:buClr>
                <a:srgbClr val="FFFFFF"/>
              </a:buClr>
              <a:buSzPts val="1514"/>
              <a:buFont typeface="Noto Sans JP"/>
              <a:buChar char="-"/>
            </a:pPr>
            <a:r>
              <a:rPr lang="en-GB" b="0" i="0" u="none" strike="noStrike" cap="none">
                <a:solidFill>
                  <a:srgbClr val="FFFFFF"/>
                </a:solidFill>
                <a:latin typeface="Noto Sans JP"/>
                <a:ea typeface="Noto Sans JP"/>
                <a:cs typeface="Noto Sans JP"/>
                <a:sym typeface="Noto Sans JP"/>
              </a:rPr>
              <a:t>Planet People Podcast (slides 14-19)</a:t>
            </a:r>
            <a:endParaRPr/>
          </a:p>
          <a:p>
            <a:pPr marL="457200" marR="0" lvl="0" indent="-295875" algn="l" rtl="0">
              <a:lnSpc>
                <a:spcPct val="115000"/>
              </a:lnSpc>
              <a:spcBef>
                <a:spcPts val="0"/>
              </a:spcBef>
              <a:spcAft>
                <a:spcPts val="0"/>
              </a:spcAft>
              <a:buClr>
                <a:srgbClr val="FFFFFF"/>
              </a:buClr>
              <a:buSzPts val="1514"/>
              <a:buFont typeface="Noto Sans JP"/>
              <a:buChar char="-"/>
            </a:pPr>
            <a:r>
              <a:rPr lang="en-GB" b="0" i="0" u="none" strike="noStrike" cap="none">
                <a:solidFill>
                  <a:srgbClr val="FFFFFF"/>
                </a:solidFill>
                <a:latin typeface="Noto Sans JP"/>
                <a:ea typeface="Noto Sans JP"/>
                <a:cs typeface="Noto Sans JP"/>
                <a:sym typeface="Noto Sans JP"/>
              </a:rPr>
              <a:t>Build for Belonging Design Brief (slides 20-21)</a:t>
            </a:r>
            <a:endParaRPr/>
          </a:p>
          <a:p>
            <a:pPr marL="0" marR="0" lvl="0" indent="0" algn="l" rtl="0">
              <a:lnSpc>
                <a:spcPct val="115000"/>
              </a:lnSpc>
              <a:spcBef>
                <a:spcPts val="1200"/>
              </a:spcBef>
              <a:spcAft>
                <a:spcPts val="0"/>
              </a:spcAft>
              <a:buClr>
                <a:srgbClr val="000000"/>
              </a:buClr>
              <a:buSzPts val="1400"/>
              <a:buFont typeface="Arial"/>
              <a:buNone/>
            </a:pPr>
            <a:r>
              <a:rPr lang="en-GB" b="1" i="0" u="none" strike="noStrike" cap="none">
                <a:solidFill>
                  <a:srgbClr val="FFFFFF"/>
                </a:solidFill>
                <a:latin typeface="Noto Sans JP"/>
                <a:ea typeface="Noto Sans JP"/>
                <a:cs typeface="Noto Sans JP"/>
                <a:sym typeface="Noto Sans JP"/>
              </a:rPr>
              <a:t>Take Action! Optional Extension</a:t>
            </a:r>
            <a:r>
              <a:rPr lang="en-GB" b="1">
                <a:solidFill>
                  <a:srgbClr val="FFFFFF"/>
                </a:solidFill>
                <a:latin typeface="Noto Sans JP"/>
                <a:ea typeface="Noto Sans JP"/>
                <a:cs typeface="Noto Sans JP"/>
                <a:sym typeface="Noto Sans JP"/>
              </a:rPr>
              <a:t> </a:t>
            </a:r>
            <a:r>
              <a:rPr lang="en-GB" b="1" i="0" u="none" strike="noStrike" cap="none">
                <a:solidFill>
                  <a:srgbClr val="FFFFFF"/>
                </a:solidFill>
                <a:latin typeface="Noto Sans JP"/>
                <a:ea typeface="Noto Sans JP"/>
                <a:cs typeface="Noto Sans JP"/>
                <a:sym typeface="Noto Sans JP"/>
              </a:rPr>
              <a:t>(slides 22-25)</a:t>
            </a:r>
            <a:endParaRPr/>
          </a:p>
          <a:p>
            <a:pPr marL="0" marR="0" lvl="0" indent="0" algn="l" rtl="0">
              <a:lnSpc>
                <a:spcPct val="115000"/>
              </a:lnSpc>
              <a:spcBef>
                <a:spcPts val="1200"/>
              </a:spcBef>
              <a:spcAft>
                <a:spcPts val="0"/>
              </a:spcAft>
              <a:buClr>
                <a:srgbClr val="000000"/>
              </a:buClr>
              <a:buSzPts val="1400"/>
              <a:buFont typeface="Arial"/>
              <a:buNone/>
            </a:pPr>
            <a:r>
              <a:rPr lang="en-GB" b="1" i="0" u="none" strike="noStrike" cap="none">
                <a:solidFill>
                  <a:srgbClr val="FFFFFF"/>
                </a:solidFill>
                <a:latin typeface="Noto Sans JP"/>
                <a:ea typeface="Noto Sans JP"/>
                <a:cs typeface="Noto Sans JP"/>
                <a:sym typeface="Noto Sans JP"/>
              </a:rPr>
              <a:t>Workshop 2 Create and Share  (slides 26-38)</a:t>
            </a:r>
            <a:endParaRPr/>
          </a:p>
          <a:p>
            <a:pPr marL="457200" marR="0" lvl="0" indent="-295875" algn="l" rtl="0">
              <a:lnSpc>
                <a:spcPct val="115000"/>
              </a:lnSpc>
              <a:spcBef>
                <a:spcPts val="1200"/>
              </a:spcBef>
              <a:spcAft>
                <a:spcPts val="0"/>
              </a:spcAft>
              <a:buClr>
                <a:srgbClr val="FFFFFF"/>
              </a:buClr>
              <a:buSzPts val="1513"/>
              <a:buFont typeface="Noto Sans JP"/>
              <a:buChar char="-"/>
            </a:pPr>
            <a:r>
              <a:rPr lang="en-GB" b="0" i="0" u="none" strike="noStrike" cap="none">
                <a:solidFill>
                  <a:srgbClr val="FFFFFF"/>
                </a:solidFill>
                <a:latin typeface="Noto Sans JP"/>
                <a:ea typeface="Noto Sans JP"/>
                <a:cs typeface="Noto Sans JP"/>
                <a:sym typeface="Noto Sans JP"/>
              </a:rPr>
              <a:t>Design brief (slides 31-32)</a:t>
            </a:r>
            <a:endParaRPr/>
          </a:p>
          <a:p>
            <a:pPr marL="457200" marR="0" lvl="0" indent="-295875" algn="l" rtl="0">
              <a:lnSpc>
                <a:spcPct val="115000"/>
              </a:lnSpc>
              <a:spcBef>
                <a:spcPts val="0"/>
              </a:spcBef>
              <a:spcAft>
                <a:spcPts val="0"/>
              </a:spcAft>
              <a:buClr>
                <a:srgbClr val="FFFFFF"/>
              </a:buClr>
              <a:buSzPts val="1514"/>
              <a:buFont typeface="Noto Sans JP"/>
              <a:buChar char="-"/>
            </a:pPr>
            <a:r>
              <a:rPr lang="en-GB" b="0" i="0" u="none" strike="noStrike" cap="none">
                <a:solidFill>
                  <a:srgbClr val="FFFFFF"/>
                </a:solidFill>
                <a:latin typeface="Noto Sans JP"/>
                <a:ea typeface="Noto Sans JP"/>
                <a:cs typeface="Noto Sans JP"/>
                <a:sym typeface="Noto Sans JP"/>
              </a:rPr>
              <a:t>Challenge checklist (slide 33)</a:t>
            </a:r>
            <a:endParaRPr/>
          </a:p>
          <a:p>
            <a:pPr marL="457200" marR="0" lvl="0" indent="-295875" algn="l" rtl="0">
              <a:lnSpc>
                <a:spcPct val="115000"/>
              </a:lnSpc>
              <a:spcBef>
                <a:spcPts val="0"/>
              </a:spcBef>
              <a:spcAft>
                <a:spcPts val="0"/>
              </a:spcAft>
              <a:buClr>
                <a:srgbClr val="FFFFFF"/>
              </a:buClr>
              <a:buSzPts val="1514"/>
              <a:buFont typeface="Noto Sans JP"/>
              <a:buChar char="-"/>
            </a:pPr>
            <a:r>
              <a:rPr lang="en-GB" b="0" i="0" u="none" strike="noStrike" cap="none">
                <a:solidFill>
                  <a:srgbClr val="FFFFFF"/>
                </a:solidFill>
                <a:latin typeface="Noto Sans JP"/>
                <a:ea typeface="Noto Sans JP"/>
                <a:cs typeface="Noto Sans JP"/>
                <a:sym typeface="Noto Sans JP"/>
              </a:rPr>
              <a:t>Competition Information (slide 36)</a:t>
            </a:r>
            <a:endParaRPr/>
          </a:p>
          <a:p>
            <a:pPr marL="0" marR="0" lvl="0" indent="0" algn="l" rtl="0">
              <a:lnSpc>
                <a:spcPct val="115000"/>
              </a:lnSpc>
              <a:spcBef>
                <a:spcPts val="1200"/>
              </a:spcBef>
              <a:spcAft>
                <a:spcPts val="0"/>
              </a:spcAft>
              <a:buClr>
                <a:srgbClr val="000000"/>
              </a:buClr>
              <a:buSzPts val="1400"/>
              <a:buFont typeface="Arial"/>
              <a:buNone/>
            </a:pPr>
            <a:r>
              <a:rPr lang="en-GB" b="1" i="0" u="none" strike="noStrike" cap="none">
                <a:solidFill>
                  <a:srgbClr val="FFFFFF"/>
                </a:solidFill>
                <a:latin typeface="Noto Sans JP"/>
                <a:ea typeface="Noto Sans JP"/>
                <a:cs typeface="Noto Sans JP"/>
                <a:sym typeface="Noto Sans JP"/>
              </a:rPr>
              <a:t>Appendix (</a:t>
            </a:r>
            <a:r>
              <a:rPr lang="en-GB" b="1">
                <a:solidFill>
                  <a:srgbClr val="FFFFFF"/>
                </a:solidFill>
                <a:latin typeface="Noto Sans JP"/>
                <a:ea typeface="Noto Sans JP"/>
                <a:cs typeface="Noto Sans JP"/>
                <a:sym typeface="Noto Sans JP"/>
              </a:rPr>
              <a:t>39</a:t>
            </a:r>
            <a:r>
              <a:rPr lang="en-GB" b="1" i="0" u="none" strike="noStrike" cap="none">
                <a:solidFill>
                  <a:srgbClr val="FFFFFF"/>
                </a:solidFill>
                <a:latin typeface="Noto Sans JP"/>
                <a:ea typeface="Noto Sans JP"/>
                <a:cs typeface="Noto Sans JP"/>
                <a:sym typeface="Noto Sans JP"/>
              </a:rPr>
              <a:t>-42)</a:t>
            </a:r>
            <a:endParaRPr/>
          </a:p>
          <a:p>
            <a:pPr marL="457200" marR="0" lvl="0" indent="-290830" algn="l" rtl="0">
              <a:lnSpc>
                <a:spcPct val="115000"/>
              </a:lnSpc>
              <a:spcBef>
                <a:spcPts val="0"/>
              </a:spcBef>
              <a:spcAft>
                <a:spcPts val="0"/>
              </a:spcAft>
              <a:buClr>
                <a:srgbClr val="FFFFFF"/>
              </a:buClr>
              <a:buSzPts val="1400"/>
              <a:buFont typeface="Noto Sans JP"/>
              <a:buChar char="-"/>
            </a:pPr>
            <a:r>
              <a:rPr lang="en-GB" b="0" i="0" u="none" strike="noStrike" cap="none">
                <a:solidFill>
                  <a:srgbClr val="FFFFFF"/>
                </a:solidFill>
                <a:latin typeface="Noto Sans JP"/>
                <a:ea typeface="Noto Sans JP"/>
                <a:cs typeface="Noto Sans JP"/>
                <a:sym typeface="Noto Sans JP"/>
              </a:rPr>
              <a:t>Audience cards (slides 40-41)</a:t>
            </a:r>
            <a:endParaRPr/>
          </a:p>
          <a:p>
            <a:pPr marL="457200" marR="0" lvl="0" indent="-290830" algn="l" rtl="0">
              <a:lnSpc>
                <a:spcPct val="115000"/>
              </a:lnSpc>
              <a:spcBef>
                <a:spcPts val="0"/>
              </a:spcBef>
              <a:spcAft>
                <a:spcPts val="0"/>
              </a:spcAft>
              <a:buClr>
                <a:srgbClr val="FFFFFF"/>
              </a:buClr>
              <a:buSzPts val="1400"/>
              <a:buFont typeface="Noto Sans JP"/>
              <a:buChar char="-"/>
            </a:pPr>
            <a:r>
              <a:rPr lang="en-GB" b="0" i="0" u="none" strike="noStrike" cap="none">
                <a:solidFill>
                  <a:srgbClr val="FFFFFF"/>
                </a:solidFill>
                <a:latin typeface="Noto Sans JP"/>
                <a:ea typeface="Noto Sans JP"/>
                <a:cs typeface="Noto Sans JP"/>
                <a:sym typeface="Noto Sans JP"/>
              </a:rPr>
              <a:t>Team roles (slide 42)</a:t>
            </a:r>
            <a:endParaRPr b="1">
              <a:solidFill>
                <a:schemeClr val="lt1"/>
              </a:solidFill>
              <a:latin typeface="Noto Sans JP"/>
              <a:ea typeface="Noto Sans JP"/>
              <a:cs typeface="Noto Sans JP"/>
              <a:sym typeface="Noto Sans JP"/>
            </a:endParaRPr>
          </a:p>
        </p:txBody>
      </p:sp>
      <p:sp>
        <p:nvSpPr>
          <p:cNvPr id="65" name="Google Shape;65;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2</a:t>
            </a:fld>
            <a:endParaRPr/>
          </a:p>
        </p:txBody>
      </p:sp>
      <p:pic>
        <p:nvPicPr>
          <p:cNvPr id="66" name="Google Shape;66;p2"/>
          <p:cNvPicPr preferRelativeResize="0"/>
          <p:nvPr/>
        </p:nvPicPr>
        <p:blipFill rotWithShape="1">
          <a:blip r:embed="rId3">
            <a:alphaModFix/>
          </a:blip>
          <a:srcRect/>
          <a:stretch/>
        </p:blipFill>
        <p:spPr>
          <a:xfrm>
            <a:off x="4671950" y="66725"/>
            <a:ext cx="5143499" cy="5143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0"/>
          <p:cNvSpPr/>
          <p:nvPr/>
        </p:nvSpPr>
        <p:spPr>
          <a:xfrm>
            <a:off x="0" y="0"/>
            <a:ext cx="9144000" cy="5143500"/>
          </a:xfrm>
          <a:prstGeom prst="rect">
            <a:avLst/>
          </a:prstGeom>
          <a:solidFill>
            <a:srgbClr val="2760A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20"/>
          <p:cNvSpPr txBox="1">
            <a:spLocks noGrp="1"/>
          </p:cNvSpPr>
          <p:nvPr>
            <p:ph type="title"/>
          </p:nvPr>
        </p:nvSpPr>
        <p:spPr>
          <a:xfrm>
            <a:off x="311700" y="8285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The Build for Belonging Design Challenge</a:t>
            </a:r>
            <a:endParaRPr sz="3120" b="1">
              <a:solidFill>
                <a:srgbClr val="FFD400"/>
              </a:solidFill>
              <a:latin typeface="Noto Sans JP"/>
              <a:ea typeface="Noto Sans JP"/>
              <a:cs typeface="Noto Sans JP"/>
              <a:sym typeface="Noto Sans JP"/>
            </a:endParaRPr>
          </a:p>
        </p:txBody>
      </p:sp>
      <p:sp>
        <p:nvSpPr>
          <p:cNvPr id="310" name="Google Shape;310;p20"/>
          <p:cNvSpPr txBox="1">
            <a:spLocks noGrp="1"/>
          </p:cNvSpPr>
          <p:nvPr>
            <p:ph type="body" idx="1"/>
          </p:nvPr>
        </p:nvSpPr>
        <p:spPr>
          <a:xfrm>
            <a:off x="545525" y="1535950"/>
            <a:ext cx="34272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100"/>
              <a:buNone/>
            </a:pPr>
            <a:r>
              <a:rPr lang="en-GB" sz="1500">
                <a:solidFill>
                  <a:srgbClr val="EFEDED"/>
                </a:solidFill>
                <a:latin typeface="Noto Sans JP"/>
                <a:ea typeface="Noto Sans JP"/>
                <a:cs typeface="Noto Sans JP"/>
                <a:sym typeface="Noto Sans JP"/>
              </a:rPr>
              <a:t>Use your imagination to create</a:t>
            </a:r>
            <a:r>
              <a:rPr lang="en-GB" sz="1050" i="1"/>
              <a:t> </a:t>
            </a:r>
            <a:r>
              <a:rPr lang="en-GB" sz="1500">
                <a:solidFill>
                  <a:srgbClr val="EFEDED"/>
                </a:solidFill>
                <a:latin typeface="Noto Sans JP"/>
                <a:ea typeface="Noto Sans JP"/>
                <a:cs typeface="Noto Sans JP"/>
                <a:sym typeface="Noto Sans JP"/>
              </a:rPr>
              <a:t>something green, awe-some and completely unexpected for your community!</a:t>
            </a:r>
            <a:endParaRPr/>
          </a:p>
          <a:p>
            <a:pPr marL="0" lvl="0" indent="0" algn="l" rtl="0">
              <a:lnSpc>
                <a:spcPct val="115000"/>
              </a:lnSpc>
              <a:spcBef>
                <a:spcPts val="1200"/>
              </a:spcBef>
              <a:spcAft>
                <a:spcPts val="1200"/>
              </a:spcAft>
              <a:buClr>
                <a:schemeClr val="dk1"/>
              </a:buClr>
              <a:buSzPts val="1100"/>
              <a:buFont typeface="Arial"/>
              <a:buNone/>
            </a:pPr>
            <a:endParaRPr sz="1600">
              <a:solidFill>
                <a:srgbClr val="EFEDED"/>
              </a:solidFill>
              <a:latin typeface="Noto Sans JP"/>
              <a:ea typeface="Noto Sans JP"/>
              <a:cs typeface="Noto Sans JP"/>
              <a:sym typeface="Noto Sans JP"/>
            </a:endParaRPr>
          </a:p>
        </p:txBody>
      </p:sp>
      <p:pic>
        <p:nvPicPr>
          <p:cNvPr id="311" name="Google Shape;311;p2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312" name="Google Shape;312;p2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313" name="Google Shape;313;p20"/>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4" name="Google Shape;314;p2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315" name="Google Shape;315;p20"/>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858000" y="1612150"/>
            <a:ext cx="2381250" cy="2381250"/>
          </a:xfrm>
          <a:prstGeom prst="rect">
            <a:avLst/>
          </a:prstGeom>
          <a:noFill/>
          <a:ln>
            <a:noFill/>
          </a:ln>
        </p:spPr>
      </p:pic>
      <p:pic>
        <p:nvPicPr>
          <p:cNvPr id="316" name="Google Shape;316;p20" title="Large-1.jpg"/>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326877">
            <a:off x="3883500" y="1705150"/>
            <a:ext cx="2485950" cy="3012499"/>
          </a:xfrm>
          <a:prstGeom prst="rect">
            <a:avLst/>
          </a:prstGeom>
          <a:noFill/>
          <a:ln w="19050" cap="flat" cmpd="sng">
            <a:solidFill>
              <a:schemeClr val="lt1"/>
            </a:solidFill>
            <a:prstDash val="solid"/>
            <a:round/>
            <a:headEnd type="none" w="sm" len="sm"/>
            <a:tailEnd type="none" w="sm" len="sm"/>
          </a:ln>
        </p:spPr>
      </p:pic>
      <p:pic>
        <p:nvPicPr>
          <p:cNvPr id="317" name="Google Shape;317;p20"/>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18775" y="3106600"/>
            <a:ext cx="5715548" cy="32149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latin typeface="Noto Sans JP"/>
                <a:ea typeface="Noto Sans JP"/>
                <a:cs typeface="Noto Sans JP"/>
                <a:sym typeface="Noto Sans JP"/>
              </a:rPr>
              <a:t>Reflection</a:t>
            </a:r>
            <a:endParaRPr sz="3120" b="1">
              <a:latin typeface="Noto Sans JP"/>
              <a:ea typeface="Noto Sans JP"/>
              <a:cs typeface="Noto Sans JP"/>
              <a:sym typeface="Noto Sans JP"/>
            </a:endParaRPr>
          </a:p>
        </p:txBody>
      </p:sp>
      <p:sp>
        <p:nvSpPr>
          <p:cNvPr id="323" name="Google Shape;323;p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ts val="1800"/>
              <a:buNone/>
            </a:pPr>
            <a:r>
              <a:rPr lang="en-GB" sz="2200">
                <a:latin typeface="Noto Sans JP"/>
                <a:ea typeface="Noto Sans JP"/>
                <a:cs typeface="Noto Sans JP"/>
                <a:sym typeface="Noto Sans JP"/>
              </a:rPr>
              <a:t>What inspired you?</a:t>
            </a:r>
            <a:endParaRPr sz="2400"/>
          </a:p>
          <a:p>
            <a:pPr marL="0" lvl="0" indent="0" algn="l" rtl="0">
              <a:lnSpc>
                <a:spcPct val="115000"/>
              </a:lnSpc>
              <a:spcBef>
                <a:spcPts val="1200"/>
              </a:spcBef>
              <a:spcAft>
                <a:spcPts val="0"/>
              </a:spcAft>
              <a:buSzPts val="1800"/>
              <a:buNone/>
            </a:pPr>
            <a:r>
              <a:rPr lang="en-GB" sz="2200">
                <a:latin typeface="Noto Sans JP"/>
                <a:ea typeface="Noto Sans JP"/>
                <a:cs typeface="Noto Sans JP"/>
                <a:sym typeface="Noto Sans JP"/>
              </a:rPr>
              <a:t>What intrigued you?</a:t>
            </a:r>
            <a:endParaRPr sz="2400"/>
          </a:p>
          <a:p>
            <a:pPr marL="457200" lvl="0" indent="-228600" algn="l" rtl="0">
              <a:lnSpc>
                <a:spcPct val="115000"/>
              </a:lnSpc>
              <a:spcBef>
                <a:spcPts val="0"/>
              </a:spcBef>
              <a:spcAft>
                <a:spcPts val="0"/>
              </a:spcAft>
              <a:buSzPts val="1500"/>
              <a:buFont typeface="Noto Sans JP"/>
              <a:buNone/>
            </a:pPr>
            <a:endParaRPr sz="1500">
              <a:latin typeface="Noto Sans JP"/>
              <a:ea typeface="Noto Sans JP"/>
              <a:cs typeface="Noto Sans JP"/>
              <a:sym typeface="Noto Sans JP"/>
            </a:endParaRPr>
          </a:p>
          <a:p>
            <a:pPr marL="457200" lvl="0" indent="0" algn="l" rtl="0">
              <a:lnSpc>
                <a:spcPct val="115000"/>
              </a:lnSpc>
              <a:spcBef>
                <a:spcPts val="1200"/>
              </a:spcBef>
              <a:spcAft>
                <a:spcPts val="1200"/>
              </a:spcAft>
              <a:buSzPts val="1800"/>
              <a:buNone/>
            </a:pPr>
            <a:endParaRPr/>
          </a:p>
        </p:txBody>
      </p:sp>
      <p:sp>
        <p:nvSpPr>
          <p:cNvPr id="324" name="Google Shape;324;p21"/>
          <p:cNvSpPr/>
          <p:nvPr/>
        </p:nvSpPr>
        <p:spPr>
          <a:xfrm>
            <a:off x="5542150" y="0"/>
            <a:ext cx="6699600" cy="51435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5" name="Google Shape;325;p2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326" name="Google Shape;326;p2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327" name="Google Shape;327;p21"/>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8" name="Google Shape;328;p2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329" name="Google Shape;329;p2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rot="-634186">
            <a:off x="5206716" y="1067700"/>
            <a:ext cx="1751025" cy="2591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2"/>
          <p:cNvSpPr/>
          <p:nvPr/>
        </p:nvSpPr>
        <p:spPr>
          <a:xfrm>
            <a:off x="-283147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22"/>
          <p:cNvSpPr txBox="1">
            <a:spLocks noGrp="1"/>
          </p:cNvSpPr>
          <p:nvPr>
            <p:ph type="ctrTitle"/>
          </p:nvPr>
        </p:nvSpPr>
        <p:spPr>
          <a:xfrm>
            <a:off x="1377000" y="3505775"/>
            <a:ext cx="8520600" cy="6936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ct val="165079"/>
              <a:buNone/>
            </a:pPr>
            <a:r>
              <a:rPr lang="en-GB" sz="3500">
                <a:solidFill>
                  <a:srgbClr val="EFEDED"/>
                </a:solidFill>
                <a:latin typeface="Noto Sans JP"/>
                <a:ea typeface="Noto Sans JP"/>
                <a:cs typeface="Noto Sans JP"/>
                <a:sym typeface="Noto Sans JP"/>
              </a:rPr>
              <a:t>Extension Activity </a:t>
            </a:r>
            <a:endParaRPr/>
          </a:p>
          <a:p>
            <a:pPr marL="0" lvl="0" indent="0" algn="l" rtl="0">
              <a:lnSpc>
                <a:spcPct val="100000"/>
              </a:lnSpc>
              <a:spcBef>
                <a:spcPts val="0"/>
              </a:spcBef>
              <a:spcAft>
                <a:spcPts val="0"/>
              </a:spcAft>
              <a:buSzPct val="165079"/>
              <a:buNone/>
            </a:pPr>
            <a:endParaRPr sz="3500">
              <a:solidFill>
                <a:srgbClr val="EFEDED"/>
              </a:solidFill>
              <a:latin typeface="Noto Sans JP"/>
              <a:ea typeface="Noto Sans JP"/>
              <a:cs typeface="Noto Sans JP"/>
              <a:sym typeface="Noto Sans JP"/>
            </a:endParaRPr>
          </a:p>
        </p:txBody>
      </p:sp>
      <p:sp>
        <p:nvSpPr>
          <p:cNvPr id="336" name="Google Shape;336;p22"/>
          <p:cNvSpPr txBox="1">
            <a:spLocks noGrp="1"/>
          </p:cNvSpPr>
          <p:nvPr>
            <p:ph type="subTitle" idx="1"/>
          </p:nvPr>
        </p:nvSpPr>
        <p:spPr>
          <a:xfrm>
            <a:off x="1377000" y="2036050"/>
            <a:ext cx="85206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5800" b="1">
                <a:solidFill>
                  <a:srgbClr val="FFD400"/>
                </a:solidFill>
                <a:latin typeface="Noto Sans JP"/>
                <a:ea typeface="Noto Sans JP"/>
                <a:cs typeface="Noto Sans JP"/>
                <a:sym typeface="Noto Sans JP"/>
              </a:rPr>
              <a:t>Take Action!</a:t>
            </a:r>
            <a:endParaRPr sz="5800" b="1">
              <a:solidFill>
                <a:srgbClr val="FFD400"/>
              </a:solidFill>
              <a:latin typeface="Noto Sans JP"/>
              <a:ea typeface="Noto Sans JP"/>
              <a:cs typeface="Noto Sans JP"/>
              <a:sym typeface="Noto Sans JP"/>
            </a:endParaRPr>
          </a:p>
        </p:txBody>
      </p:sp>
      <p:pic>
        <p:nvPicPr>
          <p:cNvPr id="337" name="Google Shape;337;p2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496826" y="763900"/>
            <a:ext cx="1573750" cy="617049"/>
          </a:xfrm>
          <a:prstGeom prst="rect">
            <a:avLst/>
          </a:prstGeom>
          <a:noFill/>
          <a:ln>
            <a:noFill/>
          </a:ln>
        </p:spPr>
      </p:pic>
      <p:pic>
        <p:nvPicPr>
          <p:cNvPr id="338" name="Google Shape;338;p2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339" name="Google Shape;339;p22"/>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0" name="Google Shape;340;p2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341" name="Google Shape;341;p22"/>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099851" y="105825"/>
            <a:ext cx="3044150" cy="4132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3"/>
          <p:cNvSpPr txBox="1">
            <a:spLocks noGrp="1"/>
          </p:cNvSpPr>
          <p:nvPr>
            <p:ph type="title"/>
          </p:nvPr>
        </p:nvSpPr>
        <p:spPr>
          <a:xfrm>
            <a:off x="311700" y="10704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GB" sz="2577">
                <a:solidFill>
                  <a:schemeClr val="dk2"/>
                </a:solidFill>
                <a:latin typeface="Noto Sans JP"/>
                <a:ea typeface="Noto Sans JP"/>
                <a:cs typeface="Noto Sans JP"/>
                <a:sym typeface="Noto Sans JP"/>
              </a:rPr>
              <a:t>Activity 1:</a:t>
            </a:r>
            <a:endParaRPr sz="2577">
              <a:solidFill>
                <a:schemeClr val="dk2"/>
              </a:solidFill>
              <a:latin typeface="Noto Sans JP"/>
              <a:ea typeface="Noto Sans JP"/>
              <a:cs typeface="Noto Sans JP"/>
              <a:sym typeface="Noto Sans JP"/>
            </a:endParaRPr>
          </a:p>
          <a:p>
            <a:pPr marL="0" lvl="0" indent="0" algn="l" rtl="0">
              <a:lnSpc>
                <a:spcPct val="100000"/>
              </a:lnSpc>
              <a:spcBef>
                <a:spcPts val="0"/>
              </a:spcBef>
              <a:spcAft>
                <a:spcPts val="0"/>
              </a:spcAft>
              <a:buSzPct val="89760"/>
              <a:buNone/>
            </a:pPr>
            <a:r>
              <a:rPr lang="en-GB" sz="3466" b="1">
                <a:solidFill>
                  <a:srgbClr val="9D2E8C"/>
                </a:solidFill>
                <a:latin typeface="Noto Sans JP"/>
                <a:ea typeface="Noto Sans JP"/>
                <a:cs typeface="Noto Sans JP"/>
                <a:sym typeface="Noto Sans JP"/>
              </a:rPr>
              <a:t>Where is Green </a:t>
            </a:r>
            <a:br>
              <a:rPr lang="en-GB" sz="3466" b="1">
                <a:solidFill>
                  <a:srgbClr val="9D2E8C"/>
                </a:solidFill>
                <a:latin typeface="Noto Sans JP"/>
                <a:ea typeface="Noto Sans JP"/>
                <a:cs typeface="Noto Sans JP"/>
                <a:sym typeface="Noto Sans JP"/>
              </a:rPr>
            </a:br>
            <a:r>
              <a:rPr lang="en-GB" sz="3466" b="1">
                <a:solidFill>
                  <a:srgbClr val="9D2E8C"/>
                </a:solidFill>
                <a:latin typeface="Noto Sans JP"/>
                <a:ea typeface="Noto Sans JP"/>
                <a:cs typeface="Noto Sans JP"/>
                <a:sym typeface="Noto Sans JP"/>
              </a:rPr>
              <a:t>Space Missing?</a:t>
            </a:r>
            <a:endParaRPr sz="3466" b="1">
              <a:solidFill>
                <a:srgbClr val="9D2E8C"/>
              </a:solidFill>
              <a:latin typeface="Noto Sans JP"/>
              <a:ea typeface="Noto Sans JP"/>
              <a:cs typeface="Noto Sans JP"/>
              <a:sym typeface="Noto Sans JP"/>
            </a:endParaRPr>
          </a:p>
          <a:p>
            <a:pPr marL="0" lvl="0" indent="0" algn="l" rtl="0">
              <a:lnSpc>
                <a:spcPct val="100000"/>
              </a:lnSpc>
              <a:spcBef>
                <a:spcPts val="0"/>
              </a:spcBef>
              <a:spcAft>
                <a:spcPts val="0"/>
              </a:spcAft>
              <a:buSzPct val="120726"/>
              <a:buNone/>
            </a:pPr>
            <a:endParaRPr sz="2577">
              <a:solidFill>
                <a:schemeClr val="dk2"/>
              </a:solidFill>
              <a:latin typeface="Noto Sans JP"/>
              <a:ea typeface="Noto Sans JP"/>
              <a:cs typeface="Noto Sans JP"/>
              <a:sym typeface="Noto Sans JP"/>
            </a:endParaRPr>
          </a:p>
          <a:p>
            <a:pPr marL="0" lvl="0" indent="0" algn="l" rtl="0">
              <a:lnSpc>
                <a:spcPct val="100000"/>
              </a:lnSpc>
              <a:spcBef>
                <a:spcPts val="0"/>
              </a:spcBef>
              <a:spcAft>
                <a:spcPts val="0"/>
              </a:spcAft>
              <a:buSzPct val="89760"/>
              <a:buNone/>
            </a:pPr>
            <a:endParaRPr sz="3466" b="1">
              <a:solidFill>
                <a:srgbClr val="9D2E8C"/>
              </a:solidFill>
              <a:latin typeface="Noto Sans JP"/>
              <a:ea typeface="Noto Sans JP"/>
              <a:cs typeface="Noto Sans JP"/>
              <a:sym typeface="Noto Sans JP"/>
            </a:endParaRPr>
          </a:p>
        </p:txBody>
      </p:sp>
      <p:sp>
        <p:nvSpPr>
          <p:cNvPr id="347" name="Google Shape;347;p23"/>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23"/>
          <p:cNvSpPr/>
          <p:nvPr/>
        </p:nvSpPr>
        <p:spPr>
          <a:xfrm>
            <a:off x="6742700" y="0"/>
            <a:ext cx="66996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9" name="Google Shape;349;p2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350" name="Google Shape;350;p2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351" name="Google Shape;351;p23"/>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2" name="Google Shape;352;p2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353" name="Google Shape;353;p2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009250" y="2310825"/>
            <a:ext cx="2398577" cy="2398577"/>
          </a:xfrm>
          <a:prstGeom prst="rect">
            <a:avLst/>
          </a:prstGeom>
          <a:noFill/>
          <a:ln>
            <a:noFill/>
          </a:ln>
        </p:spPr>
      </p:pic>
      <p:pic>
        <p:nvPicPr>
          <p:cNvPr id="354" name="Google Shape;354;p23"/>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534125" y="2777738"/>
            <a:ext cx="2658324" cy="2658324"/>
          </a:xfrm>
          <a:prstGeom prst="rect">
            <a:avLst/>
          </a:prstGeom>
          <a:noFill/>
          <a:ln>
            <a:noFill/>
          </a:ln>
        </p:spPr>
      </p:pic>
      <p:sp>
        <p:nvSpPr>
          <p:cNvPr id="355" name="Google Shape;355;p23"/>
          <p:cNvSpPr/>
          <p:nvPr/>
        </p:nvSpPr>
        <p:spPr>
          <a:xfrm rot="3457">
            <a:off x="4263076" y="4871750"/>
            <a:ext cx="596700" cy="1776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3"/>
          <p:cNvSpPr txBox="1"/>
          <p:nvPr/>
        </p:nvSpPr>
        <p:spPr>
          <a:xfrm rot="5506">
            <a:off x="4326924" y="4815125"/>
            <a:ext cx="561901" cy="21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GB" sz="700" b="0" i="1" u="none" strike="noStrike" cap="none">
                <a:solidFill>
                  <a:srgbClr val="595959"/>
                </a:solidFill>
                <a:latin typeface="Arial"/>
                <a:ea typeface="Arial"/>
                <a:cs typeface="Arial"/>
                <a:sym typeface="Arial"/>
              </a:rPr>
              <a:t>c  Pexels</a:t>
            </a:r>
            <a:endParaRPr sz="700" b="0" i="1" u="none" strike="noStrike" cap="none">
              <a:solidFill>
                <a:srgbClr val="595959"/>
              </a:solidFill>
              <a:latin typeface="Arial"/>
              <a:ea typeface="Arial"/>
              <a:cs typeface="Arial"/>
              <a:sym typeface="Arial"/>
            </a:endParaRPr>
          </a:p>
        </p:txBody>
      </p:sp>
      <p:sp>
        <p:nvSpPr>
          <p:cNvPr id="357" name="Google Shape;357;p23"/>
          <p:cNvSpPr/>
          <p:nvPr/>
        </p:nvSpPr>
        <p:spPr>
          <a:xfrm>
            <a:off x="4393480" y="4912874"/>
            <a:ext cx="95100" cy="95100"/>
          </a:xfrm>
          <a:prstGeom prst="ellipse">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8" name="Google Shape;358;p23" title="pexels-evgeniy-grozev-814830.jpg"/>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6473650" y="976675"/>
            <a:ext cx="2487876" cy="3732726"/>
          </a:xfrm>
          <a:prstGeom prst="rect">
            <a:avLst/>
          </a:prstGeom>
          <a:noFill/>
          <a:ln>
            <a:noFill/>
          </a:ln>
        </p:spPr>
      </p:pic>
      <p:pic>
        <p:nvPicPr>
          <p:cNvPr id="359" name="Google Shape;359;p23" title="pexels-tima-miroshnichenko-7936506.jpg"/>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4262925" y="2472874"/>
            <a:ext cx="2305594" cy="2398577"/>
          </a:xfrm>
          <a:prstGeom prst="rect">
            <a:avLst/>
          </a:prstGeom>
          <a:noFill/>
          <a:ln w="19050" cap="flat" cmpd="sng">
            <a:solidFill>
              <a:schemeClr val="lt1"/>
            </a:solidFill>
            <a:prstDash val="solid"/>
            <a:round/>
            <a:headEnd type="none" w="sm" len="sm"/>
            <a:tailEnd type="none" w="sm" len="sm"/>
          </a:ln>
        </p:spPr>
      </p:pic>
      <p:pic>
        <p:nvPicPr>
          <p:cNvPr id="360" name="Google Shape;360;p23" title="pexels-helen1-30218060.jpg"/>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rot="353010">
            <a:off x="3756851" y="1044345"/>
            <a:ext cx="2487873" cy="1658177"/>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24" title="pexels-tomfisk-1656172.jp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112674" y="979050"/>
            <a:ext cx="3810877" cy="2538104"/>
          </a:xfrm>
          <a:prstGeom prst="rect">
            <a:avLst/>
          </a:prstGeom>
          <a:noFill/>
          <a:ln>
            <a:noFill/>
          </a:ln>
        </p:spPr>
      </p:pic>
      <p:pic>
        <p:nvPicPr>
          <p:cNvPr id="366" name="Google Shape;366;p24" title="pexels-kuiyibo-12253886.jp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624087">
            <a:off x="4059252" y="2359874"/>
            <a:ext cx="1691638" cy="2538103"/>
          </a:xfrm>
          <a:prstGeom prst="rect">
            <a:avLst/>
          </a:prstGeom>
          <a:noFill/>
          <a:ln w="19050" cap="flat" cmpd="sng">
            <a:solidFill>
              <a:schemeClr val="lt1"/>
            </a:solidFill>
            <a:prstDash val="solid"/>
            <a:round/>
            <a:headEnd type="none" w="sm" len="sm"/>
            <a:tailEnd type="none" w="sm" len="sm"/>
          </a:ln>
        </p:spPr>
      </p:pic>
      <p:pic>
        <p:nvPicPr>
          <p:cNvPr id="367" name="Google Shape;367;p24" title="danist-soh-dqXiw7nCb9Q-unsplash.jpg"/>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rot="-312715">
            <a:off x="5666425" y="3170851"/>
            <a:ext cx="2293751" cy="2177627"/>
          </a:xfrm>
          <a:prstGeom prst="rect">
            <a:avLst/>
          </a:prstGeom>
          <a:noFill/>
          <a:ln w="19050" cap="flat" cmpd="sng">
            <a:solidFill>
              <a:schemeClr val="lt1"/>
            </a:solidFill>
            <a:prstDash val="solid"/>
            <a:round/>
            <a:headEnd type="none" w="sm" len="sm"/>
            <a:tailEnd type="none" w="sm" len="sm"/>
          </a:ln>
        </p:spPr>
      </p:pic>
      <p:sp>
        <p:nvSpPr>
          <p:cNvPr id="368" name="Google Shape;368;p24"/>
          <p:cNvSpPr txBox="1">
            <a:spLocks noGrp="1"/>
          </p:cNvSpPr>
          <p:nvPr>
            <p:ph type="title"/>
          </p:nvPr>
        </p:nvSpPr>
        <p:spPr>
          <a:xfrm>
            <a:off x="311700" y="10896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GB" sz="2577">
                <a:solidFill>
                  <a:schemeClr val="dk2"/>
                </a:solidFill>
                <a:latin typeface="Noto Sans JP"/>
                <a:ea typeface="Noto Sans JP"/>
                <a:cs typeface="Noto Sans JP"/>
                <a:sym typeface="Noto Sans JP"/>
              </a:rPr>
              <a:t>Activity 2:</a:t>
            </a:r>
            <a:endParaRPr sz="2577">
              <a:solidFill>
                <a:schemeClr val="dk2"/>
              </a:solidFill>
              <a:latin typeface="Noto Sans JP"/>
              <a:ea typeface="Noto Sans JP"/>
              <a:cs typeface="Noto Sans JP"/>
              <a:sym typeface="Noto Sans JP"/>
            </a:endParaRPr>
          </a:p>
          <a:p>
            <a:pPr marL="0" lvl="0" indent="0" algn="l" rtl="0">
              <a:lnSpc>
                <a:spcPct val="100000"/>
              </a:lnSpc>
              <a:spcBef>
                <a:spcPts val="0"/>
              </a:spcBef>
              <a:spcAft>
                <a:spcPts val="0"/>
              </a:spcAft>
              <a:buSzPct val="89760"/>
              <a:buNone/>
            </a:pPr>
            <a:r>
              <a:rPr lang="en-GB" sz="3466" b="1">
                <a:solidFill>
                  <a:srgbClr val="9D2E8C"/>
                </a:solidFill>
                <a:latin typeface="Noto Sans JP"/>
                <a:ea typeface="Noto Sans JP"/>
                <a:cs typeface="Noto Sans JP"/>
                <a:sym typeface="Noto Sans JP"/>
              </a:rPr>
              <a:t>How Green Spaces </a:t>
            </a:r>
            <a:br>
              <a:rPr lang="en-GB" sz="3466" b="1">
                <a:solidFill>
                  <a:srgbClr val="9D2E8C"/>
                </a:solidFill>
                <a:latin typeface="Noto Sans JP"/>
                <a:ea typeface="Noto Sans JP"/>
                <a:cs typeface="Noto Sans JP"/>
                <a:sym typeface="Noto Sans JP"/>
              </a:rPr>
            </a:br>
            <a:r>
              <a:rPr lang="en-GB" sz="3466" b="1">
                <a:solidFill>
                  <a:srgbClr val="9D2E8C"/>
                </a:solidFill>
                <a:latin typeface="Noto Sans JP"/>
                <a:ea typeface="Noto Sans JP"/>
                <a:cs typeface="Noto Sans JP"/>
                <a:sym typeface="Noto Sans JP"/>
              </a:rPr>
              <a:t>Shape Climate</a:t>
            </a:r>
            <a:endParaRPr sz="3466" b="1">
              <a:solidFill>
                <a:srgbClr val="9D2E8C"/>
              </a:solidFill>
              <a:latin typeface="Noto Sans JP"/>
              <a:ea typeface="Noto Sans JP"/>
              <a:cs typeface="Noto Sans JP"/>
              <a:sym typeface="Noto Sans JP"/>
            </a:endParaRPr>
          </a:p>
        </p:txBody>
      </p:sp>
      <p:sp>
        <p:nvSpPr>
          <p:cNvPr id="369" name="Google Shape;369;p24"/>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4"/>
          <p:cNvSpPr/>
          <p:nvPr/>
        </p:nvSpPr>
        <p:spPr>
          <a:xfrm>
            <a:off x="6742700" y="0"/>
            <a:ext cx="66996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1" name="Google Shape;371;p24"/>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372" name="Google Shape;372;p24"/>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373" name="Google Shape;373;p24"/>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4" name="Google Shape;374;p24"/>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375" name="Google Shape;375;p24"/>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238525" y="2228019"/>
            <a:ext cx="2642106" cy="2637225"/>
          </a:xfrm>
          <a:prstGeom prst="rect">
            <a:avLst/>
          </a:prstGeom>
          <a:noFill/>
          <a:ln>
            <a:noFill/>
          </a:ln>
        </p:spPr>
      </p:pic>
      <p:pic>
        <p:nvPicPr>
          <p:cNvPr id="376" name="Google Shape;376;p24"/>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1600699" y="2167425"/>
            <a:ext cx="2578176" cy="2582961"/>
          </a:xfrm>
          <a:prstGeom prst="rect">
            <a:avLst/>
          </a:prstGeom>
          <a:noFill/>
          <a:ln>
            <a:noFill/>
          </a:ln>
        </p:spPr>
      </p:pic>
      <p:pic>
        <p:nvPicPr>
          <p:cNvPr id="377" name="Google Shape;377;p24"/>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796297" y="3023979"/>
            <a:ext cx="2860729" cy="2471371"/>
          </a:xfrm>
          <a:prstGeom prst="rect">
            <a:avLst/>
          </a:prstGeom>
          <a:noFill/>
          <a:ln>
            <a:noFill/>
          </a:ln>
        </p:spPr>
      </p:pic>
      <p:sp>
        <p:nvSpPr>
          <p:cNvPr id="378" name="Google Shape;378;p24"/>
          <p:cNvSpPr/>
          <p:nvPr/>
        </p:nvSpPr>
        <p:spPr>
          <a:xfrm rot="3816">
            <a:off x="7784049" y="4965150"/>
            <a:ext cx="1351201" cy="1776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24"/>
          <p:cNvSpPr txBox="1"/>
          <p:nvPr/>
        </p:nvSpPr>
        <p:spPr>
          <a:xfrm rot="5699">
            <a:off x="7778724" y="4909400"/>
            <a:ext cx="1990503" cy="21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GB" sz="700" b="0" i="1" u="none" strike="noStrike" cap="none">
                <a:solidFill>
                  <a:srgbClr val="595959"/>
                </a:solidFill>
                <a:latin typeface="Arial"/>
                <a:ea typeface="Arial"/>
                <a:cs typeface="Arial"/>
                <a:sym typeface="Arial"/>
              </a:rPr>
              <a:t>c  Pexels/Danist Soh/Unsplash</a:t>
            </a:r>
            <a:endParaRPr sz="700" b="0" i="1" u="none" strike="noStrike" cap="none">
              <a:solidFill>
                <a:srgbClr val="595959"/>
              </a:solidFill>
              <a:latin typeface="Arial"/>
              <a:ea typeface="Arial"/>
              <a:cs typeface="Arial"/>
              <a:sym typeface="Arial"/>
            </a:endParaRPr>
          </a:p>
        </p:txBody>
      </p:sp>
      <p:sp>
        <p:nvSpPr>
          <p:cNvPr id="380" name="Google Shape;380;p24"/>
          <p:cNvSpPr/>
          <p:nvPr/>
        </p:nvSpPr>
        <p:spPr>
          <a:xfrm>
            <a:off x="7845280" y="5005949"/>
            <a:ext cx="95100" cy="95100"/>
          </a:xfrm>
          <a:prstGeom prst="ellipse">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25" title="pexels-hngstrm-3073037.jp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394530" y="936975"/>
            <a:ext cx="3265700" cy="2176602"/>
          </a:xfrm>
          <a:prstGeom prst="rect">
            <a:avLst/>
          </a:prstGeom>
          <a:noFill/>
          <a:ln>
            <a:noFill/>
          </a:ln>
        </p:spPr>
      </p:pic>
      <p:sp>
        <p:nvSpPr>
          <p:cNvPr id="386" name="Google Shape;386;p25"/>
          <p:cNvSpPr txBox="1">
            <a:spLocks noGrp="1"/>
          </p:cNvSpPr>
          <p:nvPr>
            <p:ph type="title"/>
          </p:nvPr>
        </p:nvSpPr>
        <p:spPr>
          <a:xfrm>
            <a:off x="311700" y="887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20726"/>
              <a:buNone/>
            </a:pPr>
            <a:r>
              <a:rPr lang="en-GB" sz="2577">
                <a:solidFill>
                  <a:schemeClr val="dk2"/>
                </a:solidFill>
                <a:latin typeface="Noto Sans JP"/>
                <a:ea typeface="Noto Sans JP"/>
                <a:cs typeface="Noto Sans JP"/>
                <a:sym typeface="Noto Sans JP"/>
              </a:rPr>
              <a:t>Activity 3: </a:t>
            </a:r>
            <a:br>
              <a:rPr lang="en-GB" b="1">
                <a:solidFill>
                  <a:schemeClr val="dk2"/>
                </a:solidFill>
                <a:latin typeface="Noto Sans JP"/>
                <a:ea typeface="Noto Sans JP"/>
                <a:cs typeface="Noto Sans JP"/>
                <a:sym typeface="Noto Sans JP"/>
              </a:rPr>
            </a:br>
            <a:r>
              <a:rPr lang="en-GB" sz="3466" b="1">
                <a:solidFill>
                  <a:srgbClr val="9D2E8C"/>
                </a:solidFill>
                <a:latin typeface="Noto Sans JP"/>
                <a:ea typeface="Noto Sans JP"/>
                <a:cs typeface="Noto Sans JP"/>
                <a:sym typeface="Noto Sans JP"/>
              </a:rPr>
              <a:t>Green Spaces </a:t>
            </a:r>
            <a:br>
              <a:rPr lang="en-GB" sz="3466" b="1">
                <a:solidFill>
                  <a:srgbClr val="9D2E8C"/>
                </a:solidFill>
                <a:latin typeface="Noto Sans JP"/>
                <a:ea typeface="Noto Sans JP"/>
                <a:cs typeface="Noto Sans JP"/>
                <a:sym typeface="Noto Sans JP"/>
              </a:rPr>
            </a:br>
            <a:r>
              <a:rPr lang="en-GB" sz="3466" b="1">
                <a:solidFill>
                  <a:srgbClr val="9D2E8C"/>
                </a:solidFill>
                <a:latin typeface="Noto Sans JP"/>
                <a:ea typeface="Noto Sans JP"/>
                <a:cs typeface="Noto Sans JP"/>
                <a:sym typeface="Noto Sans JP"/>
              </a:rPr>
              <a:t>vs. Built Up Spaces</a:t>
            </a:r>
            <a:endParaRPr sz="3466" b="1">
              <a:solidFill>
                <a:srgbClr val="9D2E8C"/>
              </a:solidFill>
              <a:latin typeface="Noto Sans JP"/>
              <a:ea typeface="Noto Sans JP"/>
              <a:cs typeface="Noto Sans JP"/>
              <a:sym typeface="Noto Sans JP"/>
            </a:endParaRPr>
          </a:p>
          <a:p>
            <a:pPr marL="0" lvl="0" indent="0" algn="l" rtl="0">
              <a:lnSpc>
                <a:spcPct val="100000"/>
              </a:lnSpc>
              <a:spcBef>
                <a:spcPts val="0"/>
              </a:spcBef>
              <a:spcAft>
                <a:spcPts val="0"/>
              </a:spcAft>
              <a:buSzPct val="89760"/>
              <a:buNone/>
            </a:pPr>
            <a:endParaRPr sz="3466" b="1">
              <a:solidFill>
                <a:srgbClr val="9D2E8C"/>
              </a:solidFill>
              <a:latin typeface="Noto Sans JP"/>
              <a:ea typeface="Noto Sans JP"/>
              <a:cs typeface="Noto Sans JP"/>
              <a:sym typeface="Noto Sans JP"/>
            </a:endParaRPr>
          </a:p>
          <a:p>
            <a:pPr marL="0" lvl="0" indent="0" algn="l" rtl="0">
              <a:lnSpc>
                <a:spcPct val="100000"/>
              </a:lnSpc>
              <a:spcBef>
                <a:spcPts val="0"/>
              </a:spcBef>
              <a:spcAft>
                <a:spcPts val="0"/>
              </a:spcAft>
              <a:buSzPct val="89760"/>
              <a:buNone/>
            </a:pPr>
            <a:endParaRPr sz="3466" b="1">
              <a:solidFill>
                <a:srgbClr val="9D2E8C"/>
              </a:solidFill>
              <a:latin typeface="Noto Sans JP"/>
              <a:ea typeface="Noto Sans JP"/>
              <a:cs typeface="Noto Sans JP"/>
              <a:sym typeface="Noto Sans JP"/>
            </a:endParaRPr>
          </a:p>
        </p:txBody>
      </p:sp>
      <p:sp>
        <p:nvSpPr>
          <p:cNvPr id="387" name="Google Shape;387;p25"/>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5"/>
          <p:cNvSpPr/>
          <p:nvPr/>
        </p:nvSpPr>
        <p:spPr>
          <a:xfrm>
            <a:off x="6742700" y="0"/>
            <a:ext cx="66996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9" name="Google Shape;389;p2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390" name="Google Shape;390;p2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391" name="Google Shape;391;p25"/>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2" name="Google Shape;392;p2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393" name="Google Shape;393;p25"/>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2069213" y="2432900"/>
            <a:ext cx="2658324" cy="2658324"/>
          </a:xfrm>
          <a:prstGeom prst="rect">
            <a:avLst/>
          </a:prstGeom>
          <a:noFill/>
          <a:ln>
            <a:noFill/>
          </a:ln>
        </p:spPr>
      </p:pic>
      <p:pic>
        <p:nvPicPr>
          <p:cNvPr id="394" name="Google Shape;394;p25"/>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232563" y="2192350"/>
            <a:ext cx="2398577" cy="2398577"/>
          </a:xfrm>
          <a:prstGeom prst="rect">
            <a:avLst/>
          </a:prstGeom>
          <a:noFill/>
          <a:ln>
            <a:noFill/>
          </a:ln>
        </p:spPr>
      </p:pic>
      <p:pic>
        <p:nvPicPr>
          <p:cNvPr id="395" name="Google Shape;395;p25" title="pexels-gavin-young-1903733756-30038685.jpg"/>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rot="433338">
            <a:off x="4320725" y="2513249"/>
            <a:ext cx="2245176" cy="2954101"/>
          </a:xfrm>
          <a:prstGeom prst="rect">
            <a:avLst/>
          </a:prstGeom>
          <a:noFill/>
          <a:ln w="19050" cap="flat" cmpd="sng">
            <a:solidFill>
              <a:schemeClr val="lt1"/>
            </a:solidFill>
            <a:prstDash val="solid"/>
            <a:round/>
            <a:headEnd type="none" w="sm" len="sm"/>
            <a:tailEnd type="none" w="sm" len="sm"/>
          </a:ln>
        </p:spPr>
      </p:pic>
      <p:sp>
        <p:nvSpPr>
          <p:cNvPr id="396" name="Google Shape;396;p25"/>
          <p:cNvSpPr/>
          <p:nvPr/>
        </p:nvSpPr>
        <p:spPr>
          <a:xfrm rot="3457">
            <a:off x="8257751" y="4871750"/>
            <a:ext cx="596700" cy="1776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25"/>
          <p:cNvSpPr txBox="1"/>
          <p:nvPr/>
        </p:nvSpPr>
        <p:spPr>
          <a:xfrm rot="5506">
            <a:off x="8321599" y="4815125"/>
            <a:ext cx="561901" cy="21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GB" sz="700" b="0" i="1" u="none" strike="noStrike" cap="none">
                <a:solidFill>
                  <a:srgbClr val="595959"/>
                </a:solidFill>
                <a:latin typeface="Arial"/>
                <a:ea typeface="Arial"/>
                <a:cs typeface="Arial"/>
                <a:sym typeface="Arial"/>
              </a:rPr>
              <a:t>c  Pexels</a:t>
            </a:r>
            <a:endParaRPr sz="700" b="0" i="1" u="none" strike="noStrike" cap="none">
              <a:solidFill>
                <a:srgbClr val="595959"/>
              </a:solidFill>
              <a:latin typeface="Arial"/>
              <a:ea typeface="Arial"/>
              <a:cs typeface="Arial"/>
              <a:sym typeface="Arial"/>
            </a:endParaRPr>
          </a:p>
        </p:txBody>
      </p:sp>
      <p:sp>
        <p:nvSpPr>
          <p:cNvPr id="398" name="Google Shape;398;p25"/>
          <p:cNvSpPr/>
          <p:nvPr/>
        </p:nvSpPr>
        <p:spPr>
          <a:xfrm>
            <a:off x="8388155" y="4912874"/>
            <a:ext cx="95100" cy="95100"/>
          </a:xfrm>
          <a:prstGeom prst="ellipse">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9" name="Google Shape;399;p25" title="pexels-n-voitkevich-5352631.jpg"/>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6742700" y="2257525"/>
            <a:ext cx="1725725" cy="2500526"/>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6"/>
          <p:cNvSpPr/>
          <p:nvPr/>
        </p:nvSpPr>
        <p:spPr>
          <a:xfrm>
            <a:off x="-2831475" y="0"/>
            <a:ext cx="10351500" cy="51435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26"/>
          <p:cNvSpPr/>
          <p:nvPr/>
        </p:nvSpPr>
        <p:spPr>
          <a:xfrm>
            <a:off x="5865425" y="0"/>
            <a:ext cx="6699600" cy="51435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26"/>
          <p:cNvSpPr txBox="1">
            <a:spLocks noGrp="1"/>
          </p:cNvSpPr>
          <p:nvPr>
            <p:ph type="ctrTitle"/>
          </p:nvPr>
        </p:nvSpPr>
        <p:spPr>
          <a:xfrm>
            <a:off x="1377008" y="343525"/>
            <a:ext cx="8520600" cy="20526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5200"/>
              <a:buNone/>
            </a:pPr>
            <a:r>
              <a:rPr lang="en-GB" sz="3500">
                <a:solidFill>
                  <a:schemeClr val="lt1"/>
                </a:solidFill>
                <a:latin typeface="Noto Sans JP"/>
                <a:ea typeface="Noto Sans JP"/>
                <a:cs typeface="Noto Sans JP"/>
                <a:sym typeface="Noto Sans JP"/>
              </a:rPr>
              <a:t>Lesson 2</a:t>
            </a:r>
            <a:endParaRPr sz="3500">
              <a:solidFill>
                <a:schemeClr val="lt1"/>
              </a:solidFill>
              <a:latin typeface="Noto Sans JP"/>
              <a:ea typeface="Noto Sans JP"/>
              <a:cs typeface="Noto Sans JP"/>
              <a:sym typeface="Noto Sans JP"/>
            </a:endParaRPr>
          </a:p>
        </p:txBody>
      </p:sp>
      <p:sp>
        <p:nvSpPr>
          <p:cNvPr id="407" name="Google Shape;407;p26"/>
          <p:cNvSpPr txBox="1">
            <a:spLocks noGrp="1"/>
          </p:cNvSpPr>
          <p:nvPr>
            <p:ph type="subTitle" idx="1"/>
          </p:nvPr>
        </p:nvSpPr>
        <p:spPr>
          <a:xfrm>
            <a:off x="1377000" y="2175450"/>
            <a:ext cx="85206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5800" b="1">
                <a:solidFill>
                  <a:srgbClr val="FFD400"/>
                </a:solidFill>
                <a:latin typeface="Noto Sans JP"/>
                <a:ea typeface="Noto Sans JP"/>
                <a:cs typeface="Noto Sans JP"/>
                <a:sym typeface="Noto Sans JP"/>
              </a:rPr>
              <a:t>Create </a:t>
            </a:r>
            <a:br>
              <a:rPr lang="en-GB" sz="5800" b="1">
                <a:solidFill>
                  <a:srgbClr val="FFD400"/>
                </a:solidFill>
                <a:latin typeface="Noto Sans JP"/>
                <a:ea typeface="Noto Sans JP"/>
                <a:cs typeface="Noto Sans JP"/>
                <a:sym typeface="Noto Sans JP"/>
              </a:rPr>
            </a:br>
            <a:r>
              <a:rPr lang="en-GB" sz="5800" b="1">
                <a:solidFill>
                  <a:srgbClr val="FFD400"/>
                </a:solidFill>
                <a:latin typeface="Noto Sans JP"/>
                <a:ea typeface="Noto Sans JP"/>
                <a:cs typeface="Noto Sans JP"/>
                <a:sym typeface="Noto Sans JP"/>
              </a:rPr>
              <a:t>and Share!</a:t>
            </a:r>
            <a:endParaRPr sz="5800" b="1">
              <a:solidFill>
                <a:srgbClr val="FFD400"/>
              </a:solidFill>
              <a:latin typeface="Noto Sans JP"/>
              <a:ea typeface="Noto Sans JP"/>
              <a:cs typeface="Noto Sans JP"/>
              <a:sym typeface="Noto Sans JP"/>
            </a:endParaRPr>
          </a:p>
        </p:txBody>
      </p:sp>
      <p:pic>
        <p:nvPicPr>
          <p:cNvPr id="408" name="Google Shape;408;p2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496826" y="763900"/>
            <a:ext cx="1573750" cy="617049"/>
          </a:xfrm>
          <a:prstGeom prst="rect">
            <a:avLst/>
          </a:prstGeom>
          <a:noFill/>
          <a:ln>
            <a:noFill/>
          </a:ln>
        </p:spPr>
      </p:pic>
      <p:pic>
        <p:nvPicPr>
          <p:cNvPr id="409" name="Google Shape;409;p2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410" name="Google Shape;410;p26"/>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1" name="Google Shape;411;p2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412" name="Google Shape;412;p2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rot="279323">
            <a:off x="4770600" y="875895"/>
            <a:ext cx="4485024" cy="24302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27"/>
          <p:cNvPicPr preferRelativeResize="0"/>
          <p:nvPr/>
        </p:nvPicPr>
        <p:blipFill rotWithShape="1">
          <a:blip r:embed="rId3" cstate="print">
            <a:alphaModFix/>
            <a:extLst>
              <a:ext uri="{28A0092B-C50C-407E-A947-70E740481C1C}">
                <a14:useLocalDpi xmlns:a14="http://schemas.microsoft.com/office/drawing/2010/main"/>
              </a:ext>
            </a:extLst>
          </a:blip>
          <a:srcRect b="-2448"/>
          <a:stretch/>
        </p:blipFill>
        <p:spPr>
          <a:xfrm flipH="1">
            <a:off x="240552" y="-740850"/>
            <a:ext cx="9539123" cy="6057526"/>
          </a:xfrm>
          <a:prstGeom prst="rect">
            <a:avLst/>
          </a:prstGeom>
          <a:noFill/>
          <a:ln>
            <a:noFill/>
          </a:ln>
        </p:spPr>
      </p:pic>
      <p:sp>
        <p:nvSpPr>
          <p:cNvPr id="418" name="Google Shape;418;p27"/>
          <p:cNvSpPr/>
          <p:nvPr/>
        </p:nvSpPr>
        <p:spPr>
          <a:xfrm>
            <a:off x="-4495925" y="0"/>
            <a:ext cx="10351500" cy="51435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27"/>
          <p:cNvSpPr txBox="1">
            <a:spLocks noGrp="1"/>
          </p:cNvSpPr>
          <p:nvPr>
            <p:ph type="title"/>
          </p:nvPr>
        </p:nvSpPr>
        <p:spPr>
          <a:xfrm>
            <a:off x="311700" y="8211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chemeClr val="lt1"/>
                </a:solidFill>
                <a:latin typeface="Noto Sans JP"/>
                <a:ea typeface="Noto Sans JP"/>
                <a:cs typeface="Noto Sans JP"/>
                <a:sym typeface="Noto Sans JP"/>
              </a:rPr>
              <a:t>Super Nature</a:t>
            </a:r>
            <a:endParaRPr sz="3120" b="1">
              <a:solidFill>
                <a:schemeClr val="lt1"/>
              </a:solidFill>
              <a:latin typeface="Noto Sans JP"/>
              <a:ea typeface="Noto Sans JP"/>
              <a:cs typeface="Noto Sans JP"/>
              <a:sym typeface="Noto Sans JP"/>
            </a:endParaRPr>
          </a:p>
        </p:txBody>
      </p:sp>
      <p:sp>
        <p:nvSpPr>
          <p:cNvPr id="420" name="Google Shape;420;p27"/>
          <p:cNvSpPr txBox="1">
            <a:spLocks noGrp="1"/>
          </p:cNvSpPr>
          <p:nvPr>
            <p:ph type="body" idx="1"/>
          </p:nvPr>
        </p:nvSpPr>
        <p:spPr>
          <a:xfrm>
            <a:off x="311700" y="1681650"/>
            <a:ext cx="4479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GB" b="1">
                <a:solidFill>
                  <a:schemeClr val="lt1"/>
                </a:solidFill>
                <a:latin typeface="Noto Sans JP"/>
                <a:ea typeface="Noto Sans JP"/>
                <a:cs typeface="Noto Sans JP"/>
                <a:sym typeface="Noto Sans JP"/>
              </a:rPr>
              <a:t>Remember all the reasons why nature is good for people?</a:t>
            </a:r>
            <a:endParaRPr b="1">
              <a:solidFill>
                <a:schemeClr val="lt1"/>
              </a:solidFill>
              <a:latin typeface="Noto Sans JP"/>
              <a:ea typeface="Noto Sans JP"/>
              <a:cs typeface="Noto Sans JP"/>
              <a:sym typeface="Noto Sans JP"/>
            </a:endParaRPr>
          </a:p>
          <a:p>
            <a:pPr marL="0" lvl="0" indent="0" algn="l" rtl="0">
              <a:lnSpc>
                <a:spcPct val="115000"/>
              </a:lnSpc>
              <a:spcBef>
                <a:spcPts val="1200"/>
              </a:spcBef>
              <a:spcAft>
                <a:spcPts val="0"/>
              </a:spcAft>
              <a:buClr>
                <a:schemeClr val="dk1"/>
              </a:buClr>
              <a:buSzPts val="1100"/>
              <a:buFont typeface="Arial"/>
              <a:buNone/>
            </a:pPr>
            <a:r>
              <a:rPr lang="en-GB">
                <a:solidFill>
                  <a:schemeClr val="lt1"/>
                </a:solidFill>
                <a:latin typeface="Noto Sans JP"/>
                <a:ea typeface="Noto Sans JP"/>
                <a:cs typeface="Noto Sans JP"/>
                <a:sym typeface="Noto Sans JP"/>
              </a:rPr>
              <a:t>Write down as many reasons as you can remember.</a:t>
            </a:r>
            <a:endParaRPr>
              <a:solidFill>
                <a:schemeClr val="lt1"/>
              </a:solidFill>
              <a:latin typeface="Noto Sans JP"/>
              <a:ea typeface="Noto Sans JP"/>
              <a:cs typeface="Noto Sans JP"/>
              <a:sym typeface="Noto Sans JP"/>
            </a:endParaRPr>
          </a:p>
          <a:p>
            <a:pPr marL="0" lvl="0" indent="0" algn="l" rtl="0">
              <a:lnSpc>
                <a:spcPct val="115000"/>
              </a:lnSpc>
              <a:spcBef>
                <a:spcPts val="1200"/>
              </a:spcBef>
              <a:spcAft>
                <a:spcPts val="0"/>
              </a:spcAft>
              <a:buClr>
                <a:schemeClr val="dk1"/>
              </a:buClr>
              <a:buSzPts val="1100"/>
              <a:buFont typeface="Arial"/>
              <a:buNone/>
            </a:pPr>
            <a:endParaRPr/>
          </a:p>
          <a:p>
            <a:pPr marL="0" lvl="0" indent="0" algn="l" rtl="0">
              <a:lnSpc>
                <a:spcPct val="115000"/>
              </a:lnSpc>
              <a:spcBef>
                <a:spcPts val="1200"/>
              </a:spcBef>
              <a:spcAft>
                <a:spcPts val="0"/>
              </a:spcAft>
              <a:buSzPts val="1800"/>
              <a:buNone/>
            </a:pPr>
            <a:endParaRPr/>
          </a:p>
          <a:p>
            <a:pPr marL="457200" lvl="0" indent="0" algn="l" rtl="0">
              <a:lnSpc>
                <a:spcPct val="115000"/>
              </a:lnSpc>
              <a:spcBef>
                <a:spcPts val="1200"/>
              </a:spcBef>
              <a:spcAft>
                <a:spcPts val="1200"/>
              </a:spcAft>
              <a:buSzPts val="1800"/>
              <a:buNone/>
            </a:pPr>
            <a:endParaRPr/>
          </a:p>
        </p:txBody>
      </p:sp>
      <p:pic>
        <p:nvPicPr>
          <p:cNvPr id="421" name="Google Shape;421;p2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422" name="Google Shape;422;p2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423" name="Google Shape;423;p27"/>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4" name="Google Shape;424;p2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8"/>
          <p:cNvSpPr txBox="1">
            <a:spLocks noGrp="1"/>
          </p:cNvSpPr>
          <p:nvPr>
            <p:ph type="body" idx="1"/>
          </p:nvPr>
        </p:nvSpPr>
        <p:spPr>
          <a:xfrm>
            <a:off x="868096" y="1277852"/>
            <a:ext cx="3232200" cy="3733800"/>
          </a:xfrm>
          <a:prstGeom prst="rect">
            <a:avLst/>
          </a:prstGeom>
          <a:noFill/>
          <a:ln>
            <a:noFill/>
          </a:ln>
        </p:spPr>
        <p:txBody>
          <a:bodyPr spcFirstLastPara="1" wrap="square" lIns="91425" tIns="91425" rIns="91425" bIns="91425" anchor="t" anchorCtr="0">
            <a:normAutofit/>
          </a:bodyPr>
          <a:lstStyle/>
          <a:p>
            <a:pPr marL="0" lvl="0" indent="0" algn="l" rtl="0">
              <a:lnSpc>
                <a:spcPct val="200000"/>
              </a:lnSpc>
              <a:spcBef>
                <a:spcPts val="0"/>
              </a:spcBef>
              <a:spcAft>
                <a:spcPts val="0"/>
              </a:spcAft>
              <a:buSzPts val="1800"/>
              <a:buNone/>
            </a:pPr>
            <a:r>
              <a:rPr lang="en-GB" sz="1500" b="1">
                <a:solidFill>
                  <a:srgbClr val="9D2E8C"/>
                </a:solidFill>
                <a:latin typeface="Noto Sans JP"/>
                <a:ea typeface="Noto Sans JP"/>
                <a:cs typeface="Noto Sans JP"/>
                <a:sym typeface="Noto Sans JP"/>
              </a:rPr>
              <a:t>Boosts our mood</a:t>
            </a:r>
            <a:br>
              <a:rPr lang="en-GB" sz="1500" b="1">
                <a:latin typeface="Noto Sans JP"/>
                <a:ea typeface="Noto Sans JP"/>
                <a:cs typeface="Noto Sans JP"/>
                <a:sym typeface="Noto Sans JP"/>
              </a:rPr>
            </a:br>
            <a:r>
              <a:rPr lang="en-GB" sz="1500" b="1">
                <a:solidFill>
                  <a:srgbClr val="9D2E8C"/>
                </a:solidFill>
                <a:latin typeface="Noto Sans JP"/>
                <a:ea typeface="Noto Sans JP"/>
                <a:cs typeface="Noto Sans JP"/>
                <a:sym typeface="Noto Sans JP"/>
              </a:rPr>
              <a:t>Is the best gym</a:t>
            </a:r>
            <a:br>
              <a:rPr lang="en-GB" sz="1500" b="1">
                <a:latin typeface="Noto Sans JP"/>
                <a:ea typeface="Noto Sans JP"/>
                <a:cs typeface="Noto Sans JP"/>
                <a:sym typeface="Noto Sans JP"/>
              </a:rPr>
            </a:br>
            <a:r>
              <a:rPr lang="en-GB" sz="1500" b="1">
                <a:solidFill>
                  <a:srgbClr val="9D2E8C"/>
                </a:solidFill>
                <a:latin typeface="Noto Sans JP"/>
                <a:ea typeface="Noto Sans JP"/>
                <a:cs typeface="Noto Sans JP"/>
                <a:sym typeface="Noto Sans JP"/>
              </a:rPr>
              <a:t>Cleans our air</a:t>
            </a:r>
            <a:br>
              <a:rPr lang="en-GB" sz="1500" b="1">
                <a:latin typeface="Noto Sans JP"/>
                <a:ea typeface="Noto Sans JP"/>
                <a:cs typeface="Noto Sans JP"/>
                <a:sym typeface="Noto Sans JP"/>
              </a:rPr>
            </a:br>
            <a:r>
              <a:rPr lang="en-GB" sz="1500" b="1">
                <a:solidFill>
                  <a:srgbClr val="9D2E8C"/>
                </a:solidFill>
                <a:latin typeface="Noto Sans JP"/>
                <a:ea typeface="Noto Sans JP"/>
                <a:cs typeface="Noto Sans JP"/>
                <a:sym typeface="Noto Sans JP"/>
              </a:rPr>
              <a:t>Is full of wildlife</a:t>
            </a:r>
            <a:br>
              <a:rPr lang="en-GB" sz="1500" b="1">
                <a:latin typeface="Noto Sans JP"/>
                <a:ea typeface="Noto Sans JP"/>
                <a:cs typeface="Noto Sans JP"/>
                <a:sym typeface="Noto Sans JP"/>
              </a:rPr>
            </a:br>
            <a:r>
              <a:rPr lang="en-GB" sz="1500" b="1">
                <a:solidFill>
                  <a:srgbClr val="9D2E8C"/>
                </a:solidFill>
                <a:latin typeface="Noto Sans JP"/>
                <a:ea typeface="Noto Sans JP"/>
                <a:cs typeface="Noto Sans JP"/>
                <a:sym typeface="Noto Sans JP"/>
              </a:rPr>
              <a:t>Helps us learn</a:t>
            </a:r>
            <a:br>
              <a:rPr lang="en-GB" sz="1500" b="1">
                <a:latin typeface="Noto Sans JP"/>
                <a:ea typeface="Noto Sans JP"/>
                <a:cs typeface="Noto Sans JP"/>
                <a:sym typeface="Noto Sans JP"/>
              </a:rPr>
            </a:br>
            <a:endParaRPr sz="1500"/>
          </a:p>
        </p:txBody>
      </p:sp>
      <p:sp>
        <p:nvSpPr>
          <p:cNvPr id="430" name="Google Shape;430;p28"/>
          <p:cNvSpPr txBox="1">
            <a:spLocks noGrp="1"/>
          </p:cNvSpPr>
          <p:nvPr>
            <p:ph type="title"/>
          </p:nvPr>
        </p:nvSpPr>
        <p:spPr>
          <a:xfrm>
            <a:off x="406950" y="349825"/>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l" rtl="0">
              <a:lnSpc>
                <a:spcPct val="100000"/>
              </a:lnSpc>
              <a:spcBef>
                <a:spcPts val="0"/>
              </a:spcBef>
              <a:spcAft>
                <a:spcPts val="0"/>
              </a:spcAft>
              <a:buClr>
                <a:srgbClr val="000000"/>
              </a:buClr>
              <a:buSzPct val="31730"/>
              <a:buFont typeface="Arial"/>
              <a:buNone/>
            </a:pPr>
            <a:r>
              <a:rPr lang="en-GB" sz="3120" b="1">
                <a:solidFill>
                  <a:srgbClr val="2760AA"/>
                </a:solidFill>
                <a:latin typeface="Noto Sans JP"/>
                <a:ea typeface="Noto Sans JP"/>
                <a:cs typeface="Noto Sans JP"/>
                <a:sym typeface="Noto Sans JP"/>
              </a:rPr>
              <a:t>Nature...</a:t>
            </a:r>
            <a:endParaRPr sz="3120" b="1">
              <a:solidFill>
                <a:srgbClr val="2760AA"/>
              </a:solidFill>
              <a:latin typeface="Noto Sans JP"/>
              <a:ea typeface="Noto Sans JP"/>
              <a:cs typeface="Noto Sans JP"/>
              <a:sym typeface="Noto Sans JP"/>
            </a:endParaRPr>
          </a:p>
        </p:txBody>
      </p:sp>
      <p:sp>
        <p:nvSpPr>
          <p:cNvPr id="431" name="Google Shape;431;p28"/>
          <p:cNvSpPr txBox="1"/>
          <p:nvPr/>
        </p:nvSpPr>
        <p:spPr>
          <a:xfrm rot="73196">
            <a:off x="7049296" y="3495854"/>
            <a:ext cx="2409546" cy="41559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600"/>
              <a:buFont typeface="Arial"/>
              <a:buNone/>
            </a:pPr>
            <a:r>
              <a:rPr lang="en-GB" sz="600" b="0" i="0" u="none" strike="noStrike" cap="none">
                <a:solidFill>
                  <a:srgbClr val="FFFFFF"/>
                </a:solidFill>
                <a:latin typeface="Noto Sans JP"/>
                <a:ea typeface="Noto Sans JP"/>
                <a:cs typeface="Noto Sans JP"/>
                <a:sym typeface="Noto Sans JP"/>
              </a:rPr>
              <a:t>© Artem Kniaz/Unsplash</a:t>
            </a:r>
            <a:endParaRPr sz="600" b="0" i="0" u="none" strike="noStrike" cap="none">
              <a:solidFill>
                <a:srgbClr val="FFFFFF"/>
              </a:solidFill>
              <a:latin typeface="Noto Sans JP"/>
              <a:ea typeface="Noto Sans JP"/>
              <a:cs typeface="Noto Sans JP"/>
              <a:sym typeface="Noto Sans JP"/>
            </a:endParaRPr>
          </a:p>
        </p:txBody>
      </p:sp>
      <p:sp>
        <p:nvSpPr>
          <p:cNvPr id="432" name="Google Shape;432;p28"/>
          <p:cNvSpPr/>
          <p:nvPr/>
        </p:nvSpPr>
        <p:spPr>
          <a:xfrm>
            <a:off x="6026275" y="-74225"/>
            <a:ext cx="66996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3" name="Google Shape;433;p2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434" name="Google Shape;434;p2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435" name="Google Shape;435;p28"/>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6" name="Google Shape;436;p2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437" name="Google Shape;437;p28"/>
          <p:cNvSpPr txBox="1"/>
          <p:nvPr/>
        </p:nvSpPr>
        <p:spPr>
          <a:xfrm>
            <a:off x="3213163" y="1111450"/>
            <a:ext cx="2745300" cy="3389100"/>
          </a:xfrm>
          <a:prstGeom prst="rect">
            <a:avLst/>
          </a:prstGeom>
          <a:noFill/>
          <a:ln>
            <a:noFill/>
          </a:ln>
        </p:spPr>
        <p:txBody>
          <a:bodyPr spcFirstLastPara="1" wrap="square" lIns="91425" tIns="91425" rIns="91425" bIns="91425" anchor="t" anchorCtr="0">
            <a:noAutofit/>
          </a:bodyPr>
          <a:lstStyle/>
          <a:p>
            <a:pPr marL="0" marR="0" lvl="0" indent="0" algn="l" rtl="0">
              <a:lnSpc>
                <a:spcPct val="200000"/>
              </a:lnSpc>
              <a:spcBef>
                <a:spcPts val="1200"/>
              </a:spcBef>
              <a:spcAft>
                <a:spcPts val="0"/>
              </a:spcAft>
              <a:buClr>
                <a:schemeClr val="dk1"/>
              </a:buClr>
              <a:buSzPts val="1100"/>
              <a:buFont typeface="Arial"/>
              <a:buNone/>
            </a:pPr>
            <a:r>
              <a:rPr lang="en-GB" sz="1500" b="1" i="0" u="none" strike="noStrike" cap="none">
                <a:solidFill>
                  <a:srgbClr val="9D2E8C"/>
                </a:solidFill>
                <a:latin typeface="Noto Sans JP"/>
                <a:ea typeface="Noto Sans JP"/>
                <a:cs typeface="Noto Sans JP"/>
                <a:sym typeface="Noto Sans JP"/>
              </a:rPr>
              <a:t>Turns us into explorers</a:t>
            </a:r>
            <a:br>
              <a:rPr lang="en-GB" sz="1500" b="1" i="0" u="none" strike="noStrike" cap="none">
                <a:solidFill>
                  <a:schemeClr val="dk2"/>
                </a:solidFill>
                <a:latin typeface="Noto Sans JP"/>
                <a:ea typeface="Noto Sans JP"/>
                <a:cs typeface="Noto Sans JP"/>
                <a:sym typeface="Noto Sans JP"/>
              </a:rPr>
            </a:br>
            <a:r>
              <a:rPr lang="en-GB" sz="1500" b="1" i="0" u="none" strike="noStrike" cap="none">
                <a:solidFill>
                  <a:srgbClr val="9D2E8C"/>
                </a:solidFill>
                <a:latin typeface="Noto Sans JP"/>
                <a:ea typeface="Noto Sans JP"/>
                <a:cs typeface="Noto Sans JP"/>
                <a:sym typeface="Noto Sans JP"/>
              </a:rPr>
              <a:t>Helps us sleep</a:t>
            </a:r>
            <a:br>
              <a:rPr lang="en-GB" sz="1500" b="1" i="0" u="none" strike="noStrike" cap="none">
                <a:solidFill>
                  <a:schemeClr val="dk2"/>
                </a:solidFill>
                <a:latin typeface="Noto Sans JP"/>
                <a:ea typeface="Noto Sans JP"/>
                <a:cs typeface="Noto Sans JP"/>
                <a:sym typeface="Noto Sans JP"/>
              </a:rPr>
            </a:br>
            <a:r>
              <a:rPr lang="en-GB" sz="1500" b="1" i="0" u="none" strike="noStrike" cap="none">
                <a:solidFill>
                  <a:srgbClr val="9D2E8C"/>
                </a:solidFill>
                <a:latin typeface="Noto Sans JP"/>
                <a:ea typeface="Noto Sans JP"/>
                <a:cs typeface="Noto Sans JP"/>
                <a:sym typeface="Noto Sans JP"/>
              </a:rPr>
              <a:t>Brings people together</a:t>
            </a:r>
            <a:br>
              <a:rPr lang="en-GB" sz="1500" b="1" i="0" u="none" strike="noStrike" cap="none">
                <a:solidFill>
                  <a:schemeClr val="dk2"/>
                </a:solidFill>
                <a:latin typeface="Noto Sans JP"/>
                <a:ea typeface="Noto Sans JP"/>
                <a:cs typeface="Noto Sans JP"/>
                <a:sym typeface="Noto Sans JP"/>
              </a:rPr>
            </a:br>
            <a:r>
              <a:rPr lang="en-GB" sz="1500" b="1" i="0" u="none" strike="noStrike" cap="none">
                <a:solidFill>
                  <a:srgbClr val="9D2E8C"/>
                </a:solidFill>
                <a:latin typeface="Noto Sans JP"/>
                <a:ea typeface="Noto Sans JP"/>
                <a:cs typeface="Noto Sans JP"/>
                <a:sym typeface="Noto Sans JP"/>
              </a:rPr>
              <a:t>Needs our help</a:t>
            </a:r>
            <a:br>
              <a:rPr lang="en-GB" sz="1500" b="1" i="0" u="none" strike="noStrike" cap="none">
                <a:solidFill>
                  <a:schemeClr val="dk2"/>
                </a:solidFill>
                <a:latin typeface="Noto Sans JP"/>
                <a:ea typeface="Noto Sans JP"/>
                <a:cs typeface="Noto Sans JP"/>
                <a:sym typeface="Noto Sans JP"/>
              </a:rPr>
            </a:br>
            <a:r>
              <a:rPr lang="en-GB" sz="1500" b="1" i="0" u="none" strike="noStrike" cap="none">
                <a:solidFill>
                  <a:srgbClr val="9D2E8C"/>
                </a:solidFill>
                <a:latin typeface="Noto Sans JP"/>
                <a:ea typeface="Noto Sans JP"/>
                <a:cs typeface="Noto Sans JP"/>
                <a:sym typeface="Noto Sans JP"/>
              </a:rPr>
              <a:t>Is exciting!</a:t>
            </a:r>
            <a:endParaRPr sz="1500" b="0" i="0" u="none" strike="noStrike" cap="none">
              <a:solidFill>
                <a:schemeClr val="dk2"/>
              </a:solidFill>
              <a:latin typeface="Noto Sans JP"/>
              <a:ea typeface="Noto Sans JP"/>
              <a:cs typeface="Noto Sans JP"/>
              <a:sym typeface="Noto Sans JP"/>
            </a:endParaRPr>
          </a:p>
        </p:txBody>
      </p:sp>
      <p:pic>
        <p:nvPicPr>
          <p:cNvPr id="438" name="Google Shape;438;p28" descr="Happy icon"/>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14325" y="1365700"/>
            <a:ext cx="471300" cy="471300"/>
          </a:xfrm>
          <a:prstGeom prst="rect">
            <a:avLst/>
          </a:prstGeom>
          <a:noFill/>
          <a:ln>
            <a:noFill/>
          </a:ln>
        </p:spPr>
      </p:pic>
      <p:pic>
        <p:nvPicPr>
          <p:cNvPr id="439" name="Google Shape;439;p28" descr="Gym icon"/>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314329" y="1913200"/>
            <a:ext cx="414650" cy="325759"/>
          </a:xfrm>
          <a:prstGeom prst="rect">
            <a:avLst/>
          </a:prstGeom>
          <a:noFill/>
          <a:ln>
            <a:noFill/>
          </a:ln>
        </p:spPr>
      </p:pic>
      <p:pic>
        <p:nvPicPr>
          <p:cNvPr id="440" name="Google Shape;440;p28" descr="Clean air icon"/>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314325" y="2315150"/>
            <a:ext cx="414650" cy="414650"/>
          </a:xfrm>
          <a:prstGeom prst="rect">
            <a:avLst/>
          </a:prstGeom>
          <a:noFill/>
          <a:ln>
            <a:noFill/>
          </a:ln>
        </p:spPr>
      </p:pic>
      <p:pic>
        <p:nvPicPr>
          <p:cNvPr id="441" name="Google Shape;441;p28" descr="wildlife icon"/>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356613" y="2806000"/>
            <a:ext cx="330072" cy="414650"/>
          </a:xfrm>
          <a:prstGeom prst="rect">
            <a:avLst/>
          </a:prstGeom>
          <a:noFill/>
          <a:ln>
            <a:noFill/>
          </a:ln>
        </p:spPr>
      </p:pic>
      <p:pic>
        <p:nvPicPr>
          <p:cNvPr id="442" name="Google Shape;442;p28" descr="Learn icon"/>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322725" y="3296850"/>
            <a:ext cx="330051" cy="399538"/>
          </a:xfrm>
          <a:prstGeom prst="rect">
            <a:avLst/>
          </a:prstGeom>
          <a:noFill/>
          <a:ln>
            <a:noFill/>
          </a:ln>
        </p:spPr>
      </p:pic>
      <p:pic>
        <p:nvPicPr>
          <p:cNvPr id="443" name="Google Shape;443;p28" descr="explorer icon"/>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2842250" y="1494438"/>
            <a:ext cx="239325" cy="253199"/>
          </a:xfrm>
          <a:prstGeom prst="rect">
            <a:avLst/>
          </a:prstGeom>
          <a:noFill/>
          <a:ln>
            <a:noFill/>
          </a:ln>
        </p:spPr>
      </p:pic>
      <p:pic>
        <p:nvPicPr>
          <p:cNvPr id="444" name="Google Shape;444;p28" descr="sleep icon"/>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flipH="1">
            <a:off x="2726263" y="1863538"/>
            <a:ext cx="471300" cy="471300"/>
          </a:xfrm>
          <a:prstGeom prst="rect">
            <a:avLst/>
          </a:prstGeom>
          <a:noFill/>
          <a:ln>
            <a:noFill/>
          </a:ln>
        </p:spPr>
      </p:pic>
      <p:pic>
        <p:nvPicPr>
          <p:cNvPr id="445" name="Google Shape;445;p28" descr="together icon"/>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2796887" y="2450761"/>
            <a:ext cx="330051" cy="281014"/>
          </a:xfrm>
          <a:prstGeom prst="rect">
            <a:avLst/>
          </a:prstGeom>
          <a:noFill/>
          <a:ln>
            <a:noFill/>
          </a:ln>
        </p:spPr>
      </p:pic>
      <p:pic>
        <p:nvPicPr>
          <p:cNvPr id="446" name="Google Shape;446;p28" descr="giving help icon"/>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2796875" y="2806000"/>
            <a:ext cx="330075" cy="338752"/>
          </a:xfrm>
          <a:prstGeom prst="rect">
            <a:avLst/>
          </a:prstGeom>
          <a:noFill/>
          <a:ln>
            <a:noFill/>
          </a:ln>
        </p:spPr>
      </p:pic>
      <p:pic>
        <p:nvPicPr>
          <p:cNvPr id="447" name="Google Shape;447;p28" descr="having fun icon"/>
          <p:cNvPicPr preferRelativeResize="0"/>
          <p:nvPr/>
        </p:nvPicPr>
        <p:blipFill rotWithShape="1">
          <a:blip r:embed="rId15" cstate="print">
            <a:alphaModFix/>
            <a:extLst>
              <a:ext uri="{28A0092B-C50C-407E-A947-70E740481C1C}">
                <a14:useLocalDpi xmlns:a14="http://schemas.microsoft.com/office/drawing/2010/main"/>
              </a:ext>
            </a:extLst>
          </a:blip>
          <a:srcRect/>
          <a:stretch/>
        </p:blipFill>
        <p:spPr>
          <a:xfrm>
            <a:off x="2754588" y="3218975"/>
            <a:ext cx="414650" cy="414650"/>
          </a:xfrm>
          <a:prstGeom prst="rect">
            <a:avLst/>
          </a:prstGeom>
          <a:noFill/>
          <a:ln>
            <a:noFill/>
          </a:ln>
        </p:spPr>
      </p:pic>
      <p:pic>
        <p:nvPicPr>
          <p:cNvPr id="448" name="Google Shape;448;p28" title="pexels-ivan-samkov-9630182.jpg"/>
          <p:cNvPicPr preferRelativeResize="0"/>
          <p:nvPr/>
        </p:nvPicPr>
        <p:blipFill rotWithShape="1">
          <a:blip r:embed="rId16" cstate="print">
            <a:alphaModFix/>
            <a:extLst>
              <a:ext uri="{28A0092B-C50C-407E-A947-70E740481C1C}">
                <a14:useLocalDpi xmlns:a14="http://schemas.microsoft.com/office/drawing/2010/main"/>
              </a:ext>
            </a:extLst>
          </a:blip>
          <a:srcRect/>
          <a:stretch/>
        </p:blipFill>
        <p:spPr>
          <a:xfrm rot="470254">
            <a:off x="6274924" y="1228588"/>
            <a:ext cx="2660223" cy="2708463"/>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9"/>
          <p:cNvSpPr txBox="1">
            <a:spLocks noGrp="1"/>
          </p:cNvSpPr>
          <p:nvPr>
            <p:ph type="title"/>
          </p:nvPr>
        </p:nvSpPr>
        <p:spPr>
          <a:xfrm>
            <a:off x="521350" y="11089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9D2E8C"/>
                </a:solidFill>
                <a:latin typeface="Noto Sans JP"/>
                <a:ea typeface="Noto Sans JP"/>
                <a:cs typeface="Noto Sans JP"/>
                <a:sym typeface="Noto Sans JP"/>
              </a:rPr>
              <a:t>Campaign for Nature</a:t>
            </a:r>
            <a:endParaRPr sz="3120" b="1">
              <a:solidFill>
                <a:srgbClr val="9D2E8C"/>
              </a:solidFill>
              <a:latin typeface="Noto Sans JP"/>
              <a:ea typeface="Noto Sans JP"/>
              <a:cs typeface="Noto Sans JP"/>
              <a:sym typeface="Noto Sans JP"/>
            </a:endParaRPr>
          </a:p>
        </p:txBody>
      </p:sp>
      <p:sp>
        <p:nvSpPr>
          <p:cNvPr id="454" name="Google Shape;454;p29"/>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29"/>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6" name="Google Shape;456;p2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457" name="Google Shape;457;p2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458" name="Google Shape;458;p29"/>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9" name="Google Shape;459;p2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460" name="Google Shape;460;p29" title="diverse-minifigs-with-megaphones-01-RGB-transparent-50%.png"/>
          <p:cNvPicPr preferRelativeResize="0"/>
          <p:nvPr/>
        </p:nvPicPr>
        <p:blipFill rotWithShape="1">
          <a:blip r:embed="rId6">
            <a:alphaModFix/>
          </a:blip>
          <a:srcRect/>
          <a:stretch/>
        </p:blipFill>
        <p:spPr>
          <a:xfrm>
            <a:off x="1043092" y="649387"/>
            <a:ext cx="9144003"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3"/>
          <p:cNvSpPr/>
          <p:nvPr/>
        </p:nvSpPr>
        <p:spPr>
          <a:xfrm>
            <a:off x="-283147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3"/>
          <p:cNvSpPr/>
          <p:nvPr/>
        </p:nvSpPr>
        <p:spPr>
          <a:xfrm>
            <a:off x="5865425" y="0"/>
            <a:ext cx="6699600" cy="51435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3"/>
          <p:cNvSpPr txBox="1">
            <a:spLocks noGrp="1"/>
          </p:cNvSpPr>
          <p:nvPr>
            <p:ph type="ctrTitle"/>
          </p:nvPr>
        </p:nvSpPr>
        <p:spPr>
          <a:xfrm>
            <a:off x="1377008" y="343525"/>
            <a:ext cx="8520600" cy="20526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5200"/>
              <a:buNone/>
            </a:pPr>
            <a:r>
              <a:rPr lang="en-GB" sz="3500">
                <a:solidFill>
                  <a:schemeClr val="lt1"/>
                </a:solidFill>
                <a:latin typeface="Noto Sans JP"/>
                <a:ea typeface="Noto Sans JP"/>
                <a:cs typeface="Noto Sans JP"/>
                <a:sym typeface="Noto Sans JP"/>
              </a:rPr>
              <a:t>Lesson 1</a:t>
            </a:r>
            <a:endParaRPr sz="3500">
              <a:solidFill>
                <a:schemeClr val="lt1"/>
              </a:solidFill>
              <a:latin typeface="Noto Sans JP"/>
              <a:ea typeface="Noto Sans JP"/>
              <a:cs typeface="Noto Sans JP"/>
              <a:sym typeface="Noto Sans JP"/>
            </a:endParaRPr>
          </a:p>
        </p:txBody>
      </p:sp>
      <p:sp>
        <p:nvSpPr>
          <p:cNvPr id="74" name="Google Shape;74;p3"/>
          <p:cNvSpPr txBox="1">
            <a:spLocks noGrp="1"/>
          </p:cNvSpPr>
          <p:nvPr>
            <p:ph type="subTitle" idx="1"/>
          </p:nvPr>
        </p:nvSpPr>
        <p:spPr>
          <a:xfrm>
            <a:off x="1377000" y="2175450"/>
            <a:ext cx="85206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5800" b="1">
                <a:solidFill>
                  <a:srgbClr val="FFD400"/>
                </a:solidFill>
                <a:latin typeface="Noto Sans JP"/>
                <a:ea typeface="Noto Sans JP"/>
                <a:cs typeface="Noto Sans JP"/>
                <a:sym typeface="Noto Sans JP"/>
              </a:rPr>
              <a:t>Immerse</a:t>
            </a:r>
            <a:endParaRPr sz="5800" b="1">
              <a:solidFill>
                <a:srgbClr val="FFD400"/>
              </a:solidFill>
              <a:latin typeface="Noto Sans JP"/>
              <a:ea typeface="Noto Sans JP"/>
              <a:cs typeface="Noto Sans JP"/>
              <a:sym typeface="Noto Sans JP"/>
            </a:endParaRPr>
          </a:p>
        </p:txBody>
      </p:sp>
      <p:pic>
        <p:nvPicPr>
          <p:cNvPr id="75" name="Google Shape;75;p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496826" y="763900"/>
            <a:ext cx="1573750" cy="617049"/>
          </a:xfrm>
          <a:prstGeom prst="rect">
            <a:avLst/>
          </a:prstGeom>
          <a:noFill/>
          <a:ln>
            <a:noFill/>
          </a:ln>
        </p:spPr>
      </p:pic>
      <p:pic>
        <p:nvPicPr>
          <p:cNvPr id="76" name="Google Shape;76;p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77" name="Google Shape;77;p3"/>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8" name="Google Shape;78;p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79" name="Google Shape;79;p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158375" y="0"/>
            <a:ext cx="1985625" cy="18418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30" descr="idea icon"/>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44298" y="2389539"/>
            <a:ext cx="594150" cy="594150"/>
          </a:xfrm>
          <a:prstGeom prst="rect">
            <a:avLst/>
          </a:prstGeom>
          <a:noFill/>
          <a:ln>
            <a:noFill/>
          </a:ln>
        </p:spPr>
      </p:pic>
      <p:sp>
        <p:nvSpPr>
          <p:cNvPr id="466" name="Google Shape;466;p30"/>
          <p:cNvSpPr txBox="1"/>
          <p:nvPr/>
        </p:nvSpPr>
        <p:spPr>
          <a:xfrm>
            <a:off x="4690898" y="1802575"/>
            <a:ext cx="4597800" cy="3927000"/>
          </a:xfrm>
          <a:prstGeom prst="rect">
            <a:avLst/>
          </a:prstGeom>
          <a:noFill/>
          <a:ln>
            <a:noFill/>
          </a:ln>
        </p:spPr>
        <p:txBody>
          <a:bodyPr spcFirstLastPara="1" wrap="square" lIns="91425" tIns="91425" rIns="91425" bIns="91425" anchor="t" anchorCtr="0">
            <a:normAutofit/>
          </a:bodyPr>
          <a:lstStyle/>
          <a:p>
            <a:pPr marL="0" marR="0" lvl="0" indent="0" algn="l" rtl="0">
              <a:lnSpc>
                <a:spcPct val="150000"/>
              </a:lnSpc>
              <a:spcBef>
                <a:spcPts val="0"/>
              </a:spcBef>
              <a:spcAft>
                <a:spcPts val="0"/>
              </a:spcAft>
              <a:buClr>
                <a:srgbClr val="000000"/>
              </a:buClr>
              <a:buSzPts val="1700"/>
              <a:buFont typeface="Arial"/>
              <a:buNone/>
            </a:pPr>
            <a:r>
              <a:rPr lang="en-GB" sz="1700" b="1" i="0" u="none" strike="noStrike" cap="none">
                <a:solidFill>
                  <a:srgbClr val="217C3C"/>
                </a:solidFill>
                <a:latin typeface="Noto Sans JP"/>
                <a:ea typeface="Noto Sans JP"/>
                <a:cs typeface="Noto Sans JP"/>
                <a:sym typeface="Noto Sans JP"/>
              </a:rPr>
              <a:t>Kindness is Key</a:t>
            </a:r>
            <a:endParaRPr sz="1700" b="0" i="0" u="none" strike="noStrike" cap="none">
              <a:solidFill>
                <a:srgbClr val="217C3C"/>
              </a:solidFill>
              <a:latin typeface="Noto Sans JP"/>
              <a:ea typeface="Noto Sans JP"/>
              <a:cs typeface="Noto Sans JP"/>
              <a:sym typeface="Noto Sans JP"/>
            </a:endParaRPr>
          </a:p>
          <a:p>
            <a:pPr marL="0" marR="0" lvl="0" indent="0" algn="l" rtl="0">
              <a:lnSpc>
                <a:spcPct val="150000"/>
              </a:lnSpc>
              <a:spcBef>
                <a:spcPts val="1200"/>
              </a:spcBef>
              <a:spcAft>
                <a:spcPts val="0"/>
              </a:spcAft>
              <a:buClr>
                <a:srgbClr val="000000"/>
              </a:buClr>
              <a:buSzPts val="1700"/>
              <a:buFont typeface="Arial"/>
              <a:buNone/>
            </a:pPr>
            <a:r>
              <a:rPr lang="en-GB" sz="1700" b="1" i="0" u="none" strike="noStrike" cap="none">
                <a:solidFill>
                  <a:srgbClr val="217C3C"/>
                </a:solidFill>
                <a:latin typeface="Noto Sans JP"/>
                <a:ea typeface="Noto Sans JP"/>
                <a:cs typeface="Noto Sans JP"/>
                <a:sym typeface="Noto Sans JP"/>
              </a:rPr>
              <a:t>All In, All Together</a:t>
            </a:r>
            <a:endParaRPr sz="1700" b="1" i="0" u="none" strike="noStrike" cap="none">
              <a:solidFill>
                <a:srgbClr val="217C3C"/>
              </a:solidFill>
              <a:latin typeface="Noto Sans JP"/>
              <a:ea typeface="Noto Sans JP"/>
              <a:cs typeface="Noto Sans JP"/>
              <a:sym typeface="Noto Sans JP"/>
            </a:endParaRPr>
          </a:p>
          <a:p>
            <a:pPr marL="0" marR="0" lvl="0" indent="0" algn="l" rtl="0">
              <a:lnSpc>
                <a:spcPct val="150000"/>
              </a:lnSpc>
              <a:spcBef>
                <a:spcPts val="1200"/>
              </a:spcBef>
              <a:spcAft>
                <a:spcPts val="0"/>
              </a:spcAft>
              <a:buClr>
                <a:srgbClr val="000000"/>
              </a:buClr>
              <a:buSzPts val="1700"/>
              <a:buFont typeface="Arial"/>
              <a:buNone/>
            </a:pPr>
            <a:r>
              <a:rPr lang="en-GB" sz="1700" b="1" i="0" u="none" strike="noStrike" cap="none">
                <a:solidFill>
                  <a:srgbClr val="217C3C"/>
                </a:solidFill>
                <a:latin typeface="Noto Sans JP"/>
                <a:ea typeface="Noto Sans JP"/>
                <a:cs typeface="Noto Sans JP"/>
                <a:sym typeface="Noto Sans JP"/>
              </a:rPr>
              <a:t>Differences = Strength</a:t>
            </a:r>
            <a:endParaRPr sz="1700" b="0" i="0" u="none" strike="noStrike" cap="none">
              <a:solidFill>
                <a:srgbClr val="217C3C"/>
              </a:solidFill>
              <a:latin typeface="Noto Sans JP"/>
              <a:ea typeface="Noto Sans JP"/>
              <a:cs typeface="Noto Sans JP"/>
              <a:sym typeface="Noto Sans JP"/>
            </a:endParaRPr>
          </a:p>
          <a:p>
            <a:pPr marL="0" marR="0" lvl="0" indent="0" algn="l" rtl="0">
              <a:lnSpc>
                <a:spcPct val="150000"/>
              </a:lnSpc>
              <a:spcBef>
                <a:spcPts val="1200"/>
              </a:spcBef>
              <a:spcAft>
                <a:spcPts val="1200"/>
              </a:spcAft>
              <a:buClr>
                <a:srgbClr val="000000"/>
              </a:buClr>
              <a:buSzPts val="1700"/>
              <a:buFont typeface="Arial"/>
              <a:buNone/>
            </a:pPr>
            <a:r>
              <a:rPr lang="en-GB" sz="1700" b="1" i="0" u="none" strike="noStrike" cap="none">
                <a:solidFill>
                  <a:srgbClr val="217C3C"/>
                </a:solidFill>
                <a:latin typeface="Noto Sans JP"/>
                <a:ea typeface="Noto Sans JP"/>
                <a:cs typeface="Noto Sans JP"/>
                <a:sym typeface="Noto Sans JP"/>
              </a:rPr>
              <a:t>Mistakes Make Us Better</a:t>
            </a:r>
            <a:br>
              <a:rPr lang="en-GB" sz="1700" b="1" i="0" u="none" strike="noStrike" cap="none">
                <a:solidFill>
                  <a:srgbClr val="217C3C"/>
                </a:solidFill>
                <a:latin typeface="Noto Sans JP"/>
                <a:ea typeface="Noto Sans JP"/>
                <a:cs typeface="Noto Sans JP"/>
                <a:sym typeface="Noto Sans JP"/>
              </a:rPr>
            </a:br>
            <a:endParaRPr sz="2000" b="0" i="0" u="none" strike="noStrike" cap="none">
              <a:solidFill>
                <a:srgbClr val="217C3C"/>
              </a:solidFill>
              <a:latin typeface="Noto Sans JP"/>
              <a:ea typeface="Noto Sans JP"/>
              <a:cs typeface="Noto Sans JP"/>
              <a:sym typeface="Noto Sans JP"/>
            </a:endParaRPr>
          </a:p>
        </p:txBody>
      </p:sp>
      <p:sp>
        <p:nvSpPr>
          <p:cNvPr id="467" name="Google Shape;467;p30"/>
          <p:cNvSpPr txBox="1"/>
          <p:nvPr/>
        </p:nvSpPr>
        <p:spPr>
          <a:xfrm>
            <a:off x="311700" y="1072738"/>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20"/>
              <a:buFont typeface="Arial"/>
              <a:buNone/>
            </a:pPr>
            <a:r>
              <a:rPr lang="en-GB" sz="3120" b="1" i="0" u="none" strike="noStrike" cap="none">
                <a:solidFill>
                  <a:srgbClr val="217C3C"/>
                </a:solidFill>
                <a:latin typeface="Noto Sans JP"/>
                <a:ea typeface="Noto Sans JP"/>
                <a:cs typeface="Noto Sans JP"/>
                <a:sym typeface="Noto Sans JP"/>
              </a:rPr>
              <a:t>Work together. Create together. </a:t>
            </a:r>
            <a:endParaRPr sz="3120" b="1" i="0" u="none" strike="noStrike" cap="none">
              <a:solidFill>
                <a:srgbClr val="217C3C"/>
              </a:solidFill>
              <a:latin typeface="Noto Sans JP"/>
              <a:ea typeface="Noto Sans JP"/>
              <a:cs typeface="Noto Sans JP"/>
              <a:sym typeface="Noto Sans JP"/>
            </a:endParaRPr>
          </a:p>
        </p:txBody>
      </p:sp>
      <p:sp>
        <p:nvSpPr>
          <p:cNvPr id="468" name="Google Shape;468;p30"/>
          <p:cNvSpPr/>
          <p:nvPr/>
        </p:nvSpPr>
        <p:spPr>
          <a:xfrm>
            <a:off x="-1001700" y="0"/>
            <a:ext cx="10351500" cy="8022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30"/>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0" name="Google Shape;470;p3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471" name="Google Shape;471;p3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472" name="Google Shape;472;p30"/>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3" name="Google Shape;473;p30"/>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474" name="Google Shape;474;p30" descr="an icon for teamwork"/>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560436" y="1771586"/>
            <a:ext cx="594150" cy="572698"/>
          </a:xfrm>
          <a:prstGeom prst="rect">
            <a:avLst/>
          </a:prstGeom>
          <a:noFill/>
          <a:ln>
            <a:noFill/>
          </a:ln>
        </p:spPr>
      </p:pic>
      <p:sp>
        <p:nvSpPr>
          <p:cNvPr id="475" name="Google Shape;475;p30"/>
          <p:cNvSpPr txBox="1"/>
          <p:nvPr/>
        </p:nvSpPr>
        <p:spPr>
          <a:xfrm>
            <a:off x="1098683" y="1840756"/>
            <a:ext cx="4597800" cy="3927000"/>
          </a:xfrm>
          <a:prstGeom prst="rect">
            <a:avLst/>
          </a:prstGeom>
          <a:noFill/>
          <a:ln>
            <a:noFill/>
          </a:ln>
        </p:spPr>
        <p:txBody>
          <a:bodyPr spcFirstLastPara="1" wrap="square" lIns="91425" tIns="91425" rIns="91425" bIns="91425" anchor="t" anchorCtr="0">
            <a:normAutofit/>
          </a:bodyPr>
          <a:lstStyle/>
          <a:p>
            <a:pPr marL="0" marR="0" lvl="0" indent="0" algn="l" rtl="0">
              <a:lnSpc>
                <a:spcPct val="150000"/>
              </a:lnSpc>
              <a:spcBef>
                <a:spcPts val="0"/>
              </a:spcBef>
              <a:spcAft>
                <a:spcPts val="0"/>
              </a:spcAft>
              <a:buClr>
                <a:srgbClr val="000000"/>
              </a:buClr>
              <a:buSzPts val="1700"/>
              <a:buFont typeface="Arial"/>
              <a:buNone/>
            </a:pPr>
            <a:r>
              <a:rPr lang="en-GB" sz="1700" b="1" i="0" u="none" strike="noStrike" cap="none">
                <a:solidFill>
                  <a:srgbClr val="217C3C"/>
                </a:solidFill>
                <a:latin typeface="Arial"/>
                <a:ea typeface="Arial"/>
                <a:cs typeface="Arial"/>
                <a:sym typeface="Arial"/>
              </a:rPr>
              <a:t>T</a:t>
            </a:r>
            <a:r>
              <a:rPr lang="en-GB" sz="1700" b="1" i="0" u="none" strike="noStrike" cap="none">
                <a:solidFill>
                  <a:srgbClr val="217C3C"/>
                </a:solidFill>
                <a:latin typeface="Noto Sans JP"/>
                <a:ea typeface="Noto Sans JP"/>
                <a:cs typeface="Noto Sans JP"/>
                <a:sym typeface="Noto Sans JP"/>
              </a:rPr>
              <a:t>eamwork = Success</a:t>
            </a:r>
            <a:endParaRPr sz="1700" b="0" i="0" u="none" strike="noStrike" cap="none">
              <a:solidFill>
                <a:srgbClr val="217C3C"/>
              </a:solidFill>
              <a:latin typeface="Noto Sans JP"/>
              <a:ea typeface="Noto Sans JP"/>
              <a:cs typeface="Noto Sans JP"/>
              <a:sym typeface="Noto Sans JP"/>
            </a:endParaRPr>
          </a:p>
          <a:p>
            <a:pPr marL="0" marR="0" lvl="0" indent="0" algn="l" rtl="0">
              <a:lnSpc>
                <a:spcPct val="150000"/>
              </a:lnSpc>
              <a:spcBef>
                <a:spcPts val="1200"/>
              </a:spcBef>
              <a:spcAft>
                <a:spcPts val="0"/>
              </a:spcAft>
              <a:buClr>
                <a:srgbClr val="000000"/>
              </a:buClr>
              <a:buSzPts val="1700"/>
              <a:buFont typeface="Arial"/>
              <a:buNone/>
            </a:pPr>
            <a:r>
              <a:rPr lang="en-GB" sz="1700" b="1" i="0" u="none" strike="noStrike" cap="none">
                <a:solidFill>
                  <a:srgbClr val="217C3C"/>
                </a:solidFill>
                <a:latin typeface="Noto Sans JP"/>
                <a:ea typeface="Noto Sans JP"/>
                <a:cs typeface="Noto Sans JP"/>
                <a:sym typeface="Noto Sans JP"/>
              </a:rPr>
              <a:t>No Idea’s Too Wild</a:t>
            </a:r>
            <a:endParaRPr sz="1700" b="0" i="0" u="none" strike="noStrike" cap="none">
              <a:solidFill>
                <a:srgbClr val="217C3C"/>
              </a:solidFill>
              <a:latin typeface="Noto Sans JP"/>
              <a:ea typeface="Noto Sans JP"/>
              <a:cs typeface="Noto Sans JP"/>
              <a:sym typeface="Noto Sans JP"/>
            </a:endParaRPr>
          </a:p>
          <a:p>
            <a:pPr marL="0" marR="0" lvl="0" indent="0" algn="l" rtl="0">
              <a:lnSpc>
                <a:spcPct val="150000"/>
              </a:lnSpc>
              <a:spcBef>
                <a:spcPts val="1200"/>
              </a:spcBef>
              <a:spcAft>
                <a:spcPts val="0"/>
              </a:spcAft>
              <a:buClr>
                <a:srgbClr val="000000"/>
              </a:buClr>
              <a:buSzPts val="1700"/>
              <a:buFont typeface="Arial"/>
              <a:buNone/>
            </a:pPr>
            <a:r>
              <a:rPr lang="en-GB" sz="1700" b="1" i="0" u="none" strike="noStrike" cap="none">
                <a:solidFill>
                  <a:srgbClr val="217C3C"/>
                </a:solidFill>
                <a:latin typeface="Noto Sans JP"/>
                <a:ea typeface="Noto Sans JP"/>
                <a:cs typeface="Noto Sans JP"/>
                <a:sym typeface="Noto Sans JP"/>
              </a:rPr>
              <a:t>Level It Up</a:t>
            </a:r>
            <a:endParaRPr sz="1700" b="1" i="0" u="none" strike="noStrike" cap="none">
              <a:solidFill>
                <a:srgbClr val="217C3C"/>
              </a:solidFill>
              <a:latin typeface="Noto Sans JP"/>
              <a:ea typeface="Noto Sans JP"/>
              <a:cs typeface="Noto Sans JP"/>
              <a:sym typeface="Noto Sans JP"/>
            </a:endParaRPr>
          </a:p>
          <a:p>
            <a:pPr marL="0" marR="0" lvl="0" indent="0" algn="l" rtl="0">
              <a:lnSpc>
                <a:spcPct val="150000"/>
              </a:lnSpc>
              <a:spcBef>
                <a:spcPts val="1200"/>
              </a:spcBef>
              <a:spcAft>
                <a:spcPts val="0"/>
              </a:spcAft>
              <a:buClr>
                <a:srgbClr val="000000"/>
              </a:buClr>
              <a:buSzPts val="1700"/>
              <a:buFont typeface="Arial"/>
              <a:buNone/>
            </a:pPr>
            <a:r>
              <a:rPr lang="en-GB" sz="1700" b="1" i="0" u="none" strike="noStrike" cap="none">
                <a:solidFill>
                  <a:srgbClr val="217C3C"/>
                </a:solidFill>
                <a:latin typeface="Noto Sans JP"/>
                <a:ea typeface="Noto Sans JP"/>
                <a:cs typeface="Noto Sans JP"/>
                <a:sym typeface="Noto Sans JP"/>
              </a:rPr>
              <a:t>Lead by Listening</a:t>
            </a:r>
            <a:endParaRPr sz="2000" b="0" i="0" u="none" strike="noStrike" cap="none">
              <a:solidFill>
                <a:srgbClr val="217C3C"/>
              </a:solidFill>
              <a:latin typeface="Noto Sans JP"/>
              <a:ea typeface="Noto Sans JP"/>
              <a:cs typeface="Noto Sans JP"/>
              <a:sym typeface="Noto Sans JP"/>
            </a:endParaRPr>
          </a:p>
        </p:txBody>
      </p:sp>
      <p:pic>
        <p:nvPicPr>
          <p:cNvPr id="476" name="Google Shape;476;p30" descr="an icon for build it up"/>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807290" y="3001694"/>
            <a:ext cx="268165" cy="393600"/>
          </a:xfrm>
          <a:prstGeom prst="rect">
            <a:avLst/>
          </a:prstGeom>
          <a:noFill/>
          <a:ln>
            <a:noFill/>
          </a:ln>
        </p:spPr>
      </p:pic>
      <p:pic>
        <p:nvPicPr>
          <p:cNvPr id="477" name="Google Shape;477;p30" descr="an icon for listen"/>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831015" y="3626752"/>
            <a:ext cx="220713" cy="333450"/>
          </a:xfrm>
          <a:prstGeom prst="rect">
            <a:avLst/>
          </a:prstGeom>
          <a:noFill/>
          <a:ln>
            <a:noFill/>
          </a:ln>
        </p:spPr>
      </p:pic>
      <p:pic>
        <p:nvPicPr>
          <p:cNvPr id="478" name="Google Shape;478;p30" descr="an icon for belonging"/>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4219725" y="2403232"/>
            <a:ext cx="471173" cy="485161"/>
          </a:xfrm>
          <a:prstGeom prst="rect">
            <a:avLst/>
          </a:prstGeom>
          <a:noFill/>
          <a:ln>
            <a:noFill/>
          </a:ln>
        </p:spPr>
      </p:pic>
      <p:pic>
        <p:nvPicPr>
          <p:cNvPr id="479" name="Google Shape;479;p30" descr="an icon for being kind"/>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4223744" y="1840756"/>
            <a:ext cx="471173" cy="483907"/>
          </a:xfrm>
          <a:prstGeom prst="rect">
            <a:avLst/>
          </a:prstGeom>
          <a:noFill/>
          <a:ln>
            <a:noFill/>
          </a:ln>
        </p:spPr>
      </p:pic>
      <p:pic>
        <p:nvPicPr>
          <p:cNvPr id="480" name="Google Shape;480;p30" descr="mistakes icon"/>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4158050" y="3467800"/>
            <a:ext cx="496573" cy="496573"/>
          </a:xfrm>
          <a:prstGeom prst="rect">
            <a:avLst/>
          </a:prstGeom>
          <a:noFill/>
          <a:ln>
            <a:noFill/>
          </a:ln>
        </p:spPr>
      </p:pic>
      <p:pic>
        <p:nvPicPr>
          <p:cNvPr id="481" name="Google Shape;481;p30" descr="differences icon"/>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4185431" y="3023088"/>
            <a:ext cx="471173" cy="35081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1"/>
          <p:cNvSpPr/>
          <p:nvPr/>
        </p:nvSpPr>
        <p:spPr>
          <a:xfrm>
            <a:off x="0" y="0"/>
            <a:ext cx="9144000" cy="5143500"/>
          </a:xfrm>
          <a:prstGeom prst="rect">
            <a:avLst/>
          </a:prstGeom>
          <a:solidFill>
            <a:srgbClr val="2760A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31"/>
          <p:cNvSpPr txBox="1">
            <a:spLocks noGrp="1"/>
          </p:cNvSpPr>
          <p:nvPr>
            <p:ph type="title"/>
          </p:nvPr>
        </p:nvSpPr>
        <p:spPr>
          <a:xfrm>
            <a:off x="311700" y="82850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The Build for Belonging Design Challenge</a:t>
            </a:r>
            <a:endParaRPr sz="3120" b="1">
              <a:solidFill>
                <a:srgbClr val="FFD400"/>
              </a:solidFill>
              <a:latin typeface="Noto Sans JP"/>
              <a:ea typeface="Noto Sans JP"/>
              <a:cs typeface="Noto Sans JP"/>
              <a:sym typeface="Noto Sans JP"/>
            </a:endParaRPr>
          </a:p>
        </p:txBody>
      </p:sp>
      <p:sp>
        <p:nvSpPr>
          <p:cNvPr id="488" name="Google Shape;488;p31"/>
          <p:cNvSpPr txBox="1">
            <a:spLocks noGrp="1"/>
          </p:cNvSpPr>
          <p:nvPr>
            <p:ph type="body" idx="1"/>
          </p:nvPr>
        </p:nvSpPr>
        <p:spPr>
          <a:xfrm>
            <a:off x="545525" y="1535950"/>
            <a:ext cx="34272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100"/>
              <a:buNone/>
            </a:pPr>
            <a:r>
              <a:rPr lang="en-GB" sz="1500">
                <a:solidFill>
                  <a:srgbClr val="EFEDED"/>
                </a:solidFill>
                <a:latin typeface="Noto Sans JP"/>
                <a:ea typeface="Noto Sans JP"/>
                <a:cs typeface="Noto Sans JP"/>
                <a:sym typeface="Noto Sans JP"/>
              </a:rPr>
              <a:t>Use your imagination to create</a:t>
            </a:r>
            <a:r>
              <a:rPr lang="en-GB" sz="1050" i="1"/>
              <a:t> </a:t>
            </a:r>
            <a:r>
              <a:rPr lang="en-GB" sz="1500">
                <a:solidFill>
                  <a:srgbClr val="EFEDED"/>
                </a:solidFill>
                <a:latin typeface="Noto Sans JP"/>
                <a:ea typeface="Noto Sans JP"/>
                <a:cs typeface="Noto Sans JP"/>
                <a:sym typeface="Noto Sans JP"/>
              </a:rPr>
              <a:t>something green, awe-some and completely unexpected for your community!</a:t>
            </a:r>
            <a:endParaRPr/>
          </a:p>
          <a:p>
            <a:pPr marL="0" lvl="0" indent="0" algn="l" rtl="0">
              <a:lnSpc>
                <a:spcPct val="115000"/>
              </a:lnSpc>
              <a:spcBef>
                <a:spcPts val="1200"/>
              </a:spcBef>
              <a:spcAft>
                <a:spcPts val="1200"/>
              </a:spcAft>
              <a:buClr>
                <a:schemeClr val="dk1"/>
              </a:buClr>
              <a:buSzPts val="1100"/>
              <a:buFont typeface="Arial"/>
              <a:buNone/>
            </a:pPr>
            <a:endParaRPr sz="1600">
              <a:solidFill>
                <a:srgbClr val="EFEDED"/>
              </a:solidFill>
              <a:latin typeface="Noto Sans JP"/>
              <a:ea typeface="Noto Sans JP"/>
              <a:cs typeface="Noto Sans JP"/>
              <a:sym typeface="Noto Sans JP"/>
            </a:endParaRPr>
          </a:p>
        </p:txBody>
      </p:sp>
      <p:pic>
        <p:nvPicPr>
          <p:cNvPr id="489" name="Google Shape;489;p3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89025" y="349819"/>
            <a:ext cx="1201966" cy="471275"/>
          </a:xfrm>
          <a:prstGeom prst="rect">
            <a:avLst/>
          </a:prstGeom>
          <a:noFill/>
          <a:ln>
            <a:noFill/>
          </a:ln>
        </p:spPr>
      </p:pic>
      <p:pic>
        <p:nvPicPr>
          <p:cNvPr id="490" name="Google Shape;490;p3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491" name="Google Shape;491;p31"/>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2" name="Google Shape;492;p3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493" name="Google Shape;493;p3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858000" y="1612150"/>
            <a:ext cx="2381250" cy="2381250"/>
          </a:xfrm>
          <a:prstGeom prst="rect">
            <a:avLst/>
          </a:prstGeom>
          <a:noFill/>
          <a:ln>
            <a:noFill/>
          </a:ln>
        </p:spPr>
      </p:pic>
      <p:pic>
        <p:nvPicPr>
          <p:cNvPr id="494" name="Google Shape;494;p31" title="Large-1.jpg"/>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326877">
            <a:off x="3883500" y="1705150"/>
            <a:ext cx="2485950" cy="3012499"/>
          </a:xfrm>
          <a:prstGeom prst="rect">
            <a:avLst/>
          </a:prstGeom>
          <a:noFill/>
          <a:ln w="19050" cap="flat" cmpd="sng">
            <a:solidFill>
              <a:schemeClr val="lt1"/>
            </a:solidFill>
            <a:prstDash val="solid"/>
            <a:round/>
            <a:headEnd type="none" w="sm" len="sm"/>
            <a:tailEnd type="none" w="sm" len="sm"/>
          </a:ln>
        </p:spPr>
      </p:pic>
      <p:pic>
        <p:nvPicPr>
          <p:cNvPr id="495" name="Google Shape;495;p31"/>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18775" y="3106600"/>
            <a:ext cx="5715548" cy="32149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2"/>
          <p:cNvSpPr/>
          <p:nvPr/>
        </p:nvSpPr>
        <p:spPr>
          <a:xfrm>
            <a:off x="-1001700" y="0"/>
            <a:ext cx="10351500" cy="8022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32"/>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2" name="Google Shape;502;p3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503" name="Google Shape;503;p3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504" name="Google Shape;504;p32"/>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5" name="Google Shape;505;p3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
        <p:nvSpPr>
          <p:cNvPr id="506" name="Google Shape;506;p32"/>
          <p:cNvSpPr/>
          <p:nvPr/>
        </p:nvSpPr>
        <p:spPr>
          <a:xfrm>
            <a:off x="0" y="4965900"/>
            <a:ext cx="3314700" cy="1776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32"/>
          <p:cNvSpPr txBox="1"/>
          <p:nvPr/>
        </p:nvSpPr>
        <p:spPr>
          <a:xfrm>
            <a:off x="152400" y="4909025"/>
            <a:ext cx="4694100" cy="21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GB" sz="700" b="0" i="1" u="none" strike="noStrike" cap="none">
                <a:solidFill>
                  <a:srgbClr val="595959"/>
                </a:solidFill>
                <a:latin typeface="Arial"/>
                <a:ea typeface="Arial"/>
                <a:cs typeface="Arial"/>
                <a:sym typeface="Arial"/>
              </a:rPr>
              <a:t>c  Li-Ling Chang, Victor Ballesteros, Elizabeth Vilallta, Jackie Watt/Unsplash  </a:t>
            </a:r>
            <a:endParaRPr sz="700" b="0" i="1" u="none" strike="noStrike" cap="none">
              <a:solidFill>
                <a:srgbClr val="595959"/>
              </a:solidFill>
              <a:latin typeface="Arial"/>
              <a:ea typeface="Arial"/>
              <a:cs typeface="Arial"/>
              <a:sym typeface="Arial"/>
            </a:endParaRPr>
          </a:p>
        </p:txBody>
      </p:sp>
      <p:sp>
        <p:nvSpPr>
          <p:cNvPr id="508" name="Google Shape;508;p32"/>
          <p:cNvSpPr/>
          <p:nvPr/>
        </p:nvSpPr>
        <p:spPr>
          <a:xfrm>
            <a:off x="228600" y="5007150"/>
            <a:ext cx="95100" cy="95100"/>
          </a:xfrm>
          <a:prstGeom prst="ellipse">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9" name="Google Shape;509;p32" title="li-ling-chang-wAee94RxjDA-unsplash.jp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875938" y="964450"/>
            <a:ext cx="2748488" cy="3944576"/>
          </a:xfrm>
          <a:prstGeom prst="rect">
            <a:avLst/>
          </a:prstGeom>
          <a:noFill/>
          <a:ln>
            <a:noFill/>
          </a:ln>
        </p:spPr>
      </p:pic>
      <p:pic>
        <p:nvPicPr>
          <p:cNvPr id="510" name="Google Shape;510;p32" title="victor-ballesteros-rPcfvkkqeDg-unsplash.jpg"/>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241685" y="1572425"/>
            <a:ext cx="2433416" cy="3244564"/>
          </a:xfrm>
          <a:prstGeom prst="rect">
            <a:avLst/>
          </a:prstGeom>
          <a:noFill/>
          <a:ln>
            <a:noFill/>
          </a:ln>
        </p:spPr>
      </p:pic>
      <p:pic>
        <p:nvPicPr>
          <p:cNvPr id="511" name="Google Shape;511;p32" title="elizabeth-villalta-JBP1ZA0Ho64-unsplash.jpg"/>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2600069" y="1091775"/>
            <a:ext cx="2567219" cy="1713569"/>
          </a:xfrm>
          <a:prstGeom prst="rect">
            <a:avLst/>
          </a:prstGeom>
          <a:noFill/>
          <a:ln w="19050" cap="flat" cmpd="sng">
            <a:solidFill>
              <a:srgbClr val="FFFFFF"/>
            </a:solidFill>
            <a:prstDash val="solid"/>
            <a:round/>
            <a:headEnd type="none" w="sm" len="sm"/>
            <a:tailEnd type="none" w="sm" len="sm"/>
          </a:ln>
        </p:spPr>
      </p:pic>
      <p:pic>
        <p:nvPicPr>
          <p:cNvPr id="512" name="Google Shape;512;p32" title="jacky-watt-nv5UVBP1txI-unsplash.jpg"/>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rot="376340">
            <a:off x="3427001" y="2692475"/>
            <a:ext cx="2050550" cy="2167898"/>
          </a:xfrm>
          <a:prstGeom prst="rect">
            <a:avLst/>
          </a:prstGeom>
          <a:noFill/>
          <a:ln w="19050" cap="flat" cmpd="sng">
            <a:solidFill>
              <a:srgbClr val="FFFFFF"/>
            </a:solidFill>
            <a:prstDash val="solid"/>
            <a:round/>
            <a:headEnd type="none" w="sm" len="sm"/>
            <a:tailEnd type="none" w="sm" len="sm"/>
          </a:ln>
        </p:spPr>
      </p:pic>
      <p:sp>
        <p:nvSpPr>
          <p:cNvPr id="513" name="Google Shape;513;p32"/>
          <p:cNvSpPr txBox="1"/>
          <p:nvPr/>
        </p:nvSpPr>
        <p:spPr>
          <a:xfrm>
            <a:off x="241675" y="907700"/>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20"/>
              <a:buFont typeface="Arial"/>
              <a:buNone/>
            </a:pPr>
            <a:r>
              <a:rPr lang="en-GB" sz="3120" b="1" i="0" u="none" strike="noStrike" cap="none">
                <a:solidFill>
                  <a:srgbClr val="9D2E8C"/>
                </a:solidFill>
                <a:latin typeface="Noto Sans JP"/>
                <a:ea typeface="Noto Sans JP"/>
                <a:cs typeface="Noto Sans JP"/>
                <a:sym typeface="Noto Sans JP"/>
              </a:rPr>
              <a:t>What if?</a:t>
            </a:r>
            <a:endParaRPr sz="3120" b="1" i="0" u="none" strike="noStrike" cap="none">
              <a:solidFill>
                <a:srgbClr val="9D2E8C"/>
              </a:solidFill>
              <a:latin typeface="Noto Sans JP"/>
              <a:ea typeface="Noto Sans JP"/>
              <a:cs typeface="Noto Sans JP"/>
              <a:sym typeface="Noto Sans J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3"/>
          <p:cNvSpPr/>
          <p:nvPr/>
        </p:nvSpPr>
        <p:spPr>
          <a:xfrm>
            <a:off x="0" y="0"/>
            <a:ext cx="9144000" cy="5143500"/>
          </a:xfrm>
          <a:prstGeom prst="rect">
            <a:avLst/>
          </a:prstGeom>
          <a:solidFill>
            <a:srgbClr val="217C3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33"/>
          <p:cNvSpPr/>
          <p:nvPr/>
        </p:nvSpPr>
        <p:spPr>
          <a:xfrm>
            <a:off x="5370675" y="0"/>
            <a:ext cx="6699600" cy="51435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0" name="Google Shape;520;p3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521" name="Google Shape;521;p33"/>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2" name="Google Shape;522;p3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pic>
        <p:nvPicPr>
          <p:cNvPr id="523" name="Google Shape;523;p3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786000" y="153050"/>
            <a:ext cx="2357999" cy="1570351"/>
          </a:xfrm>
          <a:prstGeom prst="rect">
            <a:avLst/>
          </a:prstGeom>
          <a:noFill/>
          <a:ln>
            <a:noFill/>
          </a:ln>
        </p:spPr>
      </p:pic>
      <p:sp>
        <p:nvSpPr>
          <p:cNvPr id="524" name="Google Shape;524;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F8F9FA"/>
                </a:solidFill>
                <a:latin typeface="Noto Sans JP"/>
                <a:ea typeface="Noto Sans JP"/>
                <a:cs typeface="Noto Sans JP"/>
                <a:sym typeface="Noto Sans JP"/>
              </a:rPr>
              <a:t>Let’s Build the Change!</a:t>
            </a:r>
            <a:endParaRPr sz="3120" b="1">
              <a:solidFill>
                <a:srgbClr val="F8F9FA"/>
              </a:solidFill>
              <a:latin typeface="Noto Sans JP"/>
              <a:ea typeface="Noto Sans JP"/>
              <a:cs typeface="Noto Sans JP"/>
              <a:sym typeface="Noto Sans JP"/>
            </a:endParaRPr>
          </a:p>
        </p:txBody>
      </p:sp>
      <p:pic>
        <p:nvPicPr>
          <p:cNvPr id="525" name="Google Shape;525;p3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005900" y="676527"/>
            <a:ext cx="3662225" cy="3662250"/>
          </a:xfrm>
          <a:prstGeom prst="rect">
            <a:avLst/>
          </a:prstGeom>
          <a:noFill/>
          <a:ln>
            <a:noFill/>
          </a:ln>
        </p:spPr>
      </p:pic>
      <p:sp>
        <p:nvSpPr>
          <p:cNvPr id="526" name="Google Shape;526;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33</a:t>
            </a:fld>
            <a:endParaRPr/>
          </a:p>
        </p:txBody>
      </p:sp>
      <p:sp>
        <p:nvSpPr>
          <p:cNvPr id="527" name="Google Shape;527;p33"/>
          <p:cNvSpPr txBox="1"/>
          <p:nvPr/>
        </p:nvSpPr>
        <p:spPr>
          <a:xfrm>
            <a:off x="311700" y="1669025"/>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Brainstorm ideas</a:t>
            </a:r>
            <a:endParaRPr sz="1575" b="0" i="0" u="none" strike="noStrike" cap="none">
              <a:solidFill>
                <a:srgbClr val="000000"/>
              </a:solidFill>
              <a:latin typeface="Arial"/>
              <a:ea typeface="Arial"/>
              <a:cs typeface="Arial"/>
              <a:sym typeface="Arial"/>
            </a:endParaRPr>
          </a:p>
        </p:txBody>
      </p:sp>
      <p:sp>
        <p:nvSpPr>
          <p:cNvPr id="528" name="Google Shape;528;p33"/>
          <p:cNvSpPr txBox="1"/>
          <p:nvPr/>
        </p:nvSpPr>
        <p:spPr>
          <a:xfrm>
            <a:off x="311700" y="2100450"/>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Design your space</a:t>
            </a:r>
            <a:endParaRPr sz="1575" b="0" i="0" u="none" strike="noStrike" cap="none">
              <a:solidFill>
                <a:srgbClr val="000000"/>
              </a:solidFill>
              <a:latin typeface="Arial"/>
              <a:ea typeface="Arial"/>
              <a:cs typeface="Arial"/>
              <a:sym typeface="Arial"/>
            </a:endParaRPr>
          </a:p>
        </p:txBody>
      </p:sp>
      <p:sp>
        <p:nvSpPr>
          <p:cNvPr id="529" name="Google Shape;529;p33"/>
          <p:cNvSpPr txBox="1"/>
          <p:nvPr/>
        </p:nvSpPr>
        <p:spPr>
          <a:xfrm>
            <a:off x="311700" y="2543050"/>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Create a model</a:t>
            </a:r>
            <a:endParaRPr sz="1575" b="0" i="0" u="none" strike="noStrike" cap="none">
              <a:solidFill>
                <a:srgbClr val="000000"/>
              </a:solidFill>
              <a:latin typeface="Arial"/>
              <a:ea typeface="Arial"/>
              <a:cs typeface="Arial"/>
              <a:sym typeface="Arial"/>
            </a:endParaRPr>
          </a:p>
        </p:txBody>
      </p:sp>
      <p:sp>
        <p:nvSpPr>
          <p:cNvPr id="530" name="Google Shape;530;p33"/>
          <p:cNvSpPr txBox="1"/>
          <p:nvPr/>
        </p:nvSpPr>
        <p:spPr>
          <a:xfrm>
            <a:off x="311700" y="2957663"/>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Write a description</a:t>
            </a:r>
            <a:endParaRPr sz="1575" b="0" i="0" u="none" strike="noStrike" cap="none">
              <a:solidFill>
                <a:srgbClr val="000000"/>
              </a:solidFill>
              <a:latin typeface="Arial"/>
              <a:ea typeface="Arial"/>
              <a:cs typeface="Arial"/>
              <a:sym typeface="Arial"/>
            </a:endParaRPr>
          </a:p>
        </p:txBody>
      </p:sp>
      <p:sp>
        <p:nvSpPr>
          <p:cNvPr id="531" name="Google Shape;531;p33"/>
          <p:cNvSpPr txBox="1"/>
          <p:nvPr/>
        </p:nvSpPr>
        <p:spPr>
          <a:xfrm>
            <a:off x="311700" y="3381825"/>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Share your solution</a:t>
            </a:r>
            <a:endParaRPr sz="1575" b="0" i="0" u="none" strike="noStrike" cap="none">
              <a:solidFill>
                <a:srgbClr val="000000"/>
              </a:solidFill>
              <a:latin typeface="Arial"/>
              <a:ea typeface="Arial"/>
              <a:cs typeface="Arial"/>
              <a:sym typeface="Arial"/>
            </a:endParaRPr>
          </a:p>
        </p:txBody>
      </p:sp>
      <p:sp>
        <p:nvSpPr>
          <p:cNvPr id="532" name="Google Shape;532;p33"/>
          <p:cNvSpPr txBox="1"/>
          <p:nvPr/>
        </p:nvSpPr>
        <p:spPr>
          <a:xfrm>
            <a:off x="311700" y="3768775"/>
            <a:ext cx="8520600" cy="471300"/>
          </a:xfrm>
          <a:prstGeom prst="rect">
            <a:avLst/>
          </a:prstGeom>
          <a:noFill/>
          <a:ln>
            <a:noFill/>
          </a:ln>
        </p:spPr>
        <p:txBody>
          <a:bodyPr spcFirstLastPara="1" wrap="square" lIns="91425" tIns="91425" rIns="91425" bIns="91425" anchor="t" anchorCtr="0">
            <a:noAutofit/>
          </a:bodyPr>
          <a:lstStyle/>
          <a:p>
            <a:pPr marL="457200" marR="0" lvl="0" indent="-367685" algn="l" rtl="0">
              <a:lnSpc>
                <a:spcPct val="150000"/>
              </a:lnSpc>
              <a:spcBef>
                <a:spcPts val="1200"/>
              </a:spcBef>
              <a:spcAft>
                <a:spcPts val="0"/>
              </a:spcAft>
              <a:buClr>
                <a:srgbClr val="FFFFFF"/>
              </a:buClr>
              <a:buSzPts val="2187"/>
              <a:buFont typeface="Noto Sans JP"/>
              <a:buChar char="❏"/>
            </a:pPr>
            <a:r>
              <a:rPr lang="en-GB" sz="1915" b="0" i="0" u="none" strike="noStrike" cap="none">
                <a:solidFill>
                  <a:srgbClr val="FFFFFF"/>
                </a:solidFill>
                <a:latin typeface="Noto Sans JP"/>
                <a:ea typeface="Noto Sans JP"/>
                <a:cs typeface="Noto Sans JP"/>
                <a:sym typeface="Noto Sans JP"/>
              </a:rPr>
              <a:t>Enter our competition</a:t>
            </a:r>
            <a:endParaRPr sz="1575"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34"/>
          <p:cNvPicPr preferRelativeResize="0"/>
          <p:nvPr/>
        </p:nvPicPr>
        <p:blipFill rotWithShape="1">
          <a:blip r:embed="rId3">
            <a:alphaModFix/>
          </a:blip>
          <a:srcRect/>
          <a:stretch/>
        </p:blipFill>
        <p:spPr>
          <a:xfrm>
            <a:off x="2107669" y="5"/>
            <a:ext cx="9946588" cy="5594976"/>
          </a:xfrm>
          <a:prstGeom prst="rect">
            <a:avLst/>
          </a:prstGeom>
          <a:noFill/>
          <a:ln>
            <a:noFill/>
          </a:ln>
        </p:spPr>
      </p:pic>
      <p:sp>
        <p:nvSpPr>
          <p:cNvPr id="538" name="Google Shape;538;p34"/>
          <p:cNvSpPr/>
          <p:nvPr/>
        </p:nvSpPr>
        <p:spPr>
          <a:xfrm>
            <a:off x="-1681675" y="0"/>
            <a:ext cx="6699600" cy="51435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9" name="Google Shape;539;p3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540" name="Google Shape;540;p34"/>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1" name="Google Shape;541;p3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542" name="Google Shape;542;p34"/>
          <p:cNvSpPr txBox="1">
            <a:spLocks noGrp="1"/>
          </p:cNvSpPr>
          <p:nvPr>
            <p:ph type="title"/>
          </p:nvPr>
        </p:nvSpPr>
        <p:spPr>
          <a:xfrm>
            <a:off x="311700" y="13988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Iterate</a:t>
            </a:r>
            <a:endParaRPr sz="3120" b="1">
              <a:solidFill>
                <a:srgbClr val="FFD400"/>
              </a:solidFill>
              <a:latin typeface="Noto Sans JP"/>
              <a:ea typeface="Noto Sans JP"/>
              <a:cs typeface="Noto Sans JP"/>
              <a:sym typeface="Noto Sans JP"/>
            </a:endParaRPr>
          </a:p>
        </p:txBody>
      </p:sp>
      <p:sp>
        <p:nvSpPr>
          <p:cNvPr id="543" name="Google Shape;543;p34"/>
          <p:cNvSpPr txBox="1"/>
          <p:nvPr/>
        </p:nvSpPr>
        <p:spPr>
          <a:xfrm>
            <a:off x="311700" y="2185850"/>
            <a:ext cx="4006800" cy="31512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500"/>
              <a:buFont typeface="Arial"/>
              <a:buNone/>
            </a:pPr>
            <a:r>
              <a:rPr lang="en-GB" sz="2100" b="0" i="0" u="none" strike="noStrike" cap="none">
                <a:solidFill>
                  <a:schemeClr val="lt1"/>
                </a:solidFill>
                <a:latin typeface="Noto Sans JP"/>
                <a:ea typeface="Noto Sans JP"/>
                <a:cs typeface="Noto Sans JP"/>
                <a:sym typeface="Noto Sans JP"/>
              </a:rPr>
              <a:t>Join up</a:t>
            </a:r>
            <a:endParaRPr sz="20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500"/>
              <a:buFont typeface="Arial"/>
              <a:buNone/>
            </a:pPr>
            <a:r>
              <a:rPr lang="en-GB" sz="2100" b="0" i="0" u="none" strike="noStrike" cap="none">
                <a:solidFill>
                  <a:schemeClr val="lt1"/>
                </a:solidFill>
                <a:latin typeface="Noto Sans JP"/>
                <a:ea typeface="Noto Sans JP"/>
                <a:cs typeface="Noto Sans JP"/>
                <a:sym typeface="Noto Sans JP"/>
              </a:rPr>
              <a:t>Share ideas</a:t>
            </a:r>
            <a:endParaRPr sz="20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500"/>
              <a:buFont typeface="Arial"/>
              <a:buNone/>
            </a:pPr>
            <a:r>
              <a:rPr lang="en-GB" sz="2100" b="0" i="0" u="none" strike="noStrike" cap="none">
                <a:solidFill>
                  <a:schemeClr val="lt1"/>
                </a:solidFill>
                <a:latin typeface="Noto Sans JP"/>
                <a:ea typeface="Noto Sans JP"/>
                <a:cs typeface="Noto Sans JP"/>
                <a:sym typeface="Noto Sans JP"/>
              </a:rPr>
              <a:t>Give feedback</a:t>
            </a:r>
            <a:endParaRPr sz="20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500"/>
              <a:buFont typeface="Arial"/>
              <a:buNone/>
            </a:pPr>
            <a:r>
              <a:rPr lang="en-GB" sz="2100" b="0" i="0" u="none" strike="noStrike" cap="none">
                <a:solidFill>
                  <a:schemeClr val="lt1"/>
                </a:solidFill>
                <a:latin typeface="Noto Sans JP"/>
                <a:ea typeface="Noto Sans JP"/>
                <a:cs typeface="Noto Sans JP"/>
                <a:sym typeface="Noto Sans JP"/>
              </a:rPr>
              <a:t>Make improvements! </a:t>
            </a:r>
            <a:endParaRPr sz="2100" b="0" i="0" u="none" strike="noStrike" cap="none">
              <a:solidFill>
                <a:schemeClr val="lt1"/>
              </a:solidFill>
              <a:latin typeface="Noto Sans JP"/>
              <a:ea typeface="Noto Sans JP"/>
              <a:cs typeface="Noto Sans JP"/>
              <a:sym typeface="Noto Sans JP"/>
            </a:endParaRPr>
          </a:p>
        </p:txBody>
      </p:sp>
      <p:pic>
        <p:nvPicPr>
          <p:cNvPr id="544" name="Google Shape;544;p34"/>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19625" y="578196"/>
            <a:ext cx="1633326" cy="6404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3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4">
            <a:off x="4572001" y="16"/>
            <a:ext cx="7717048" cy="5143470"/>
          </a:xfrm>
          <a:prstGeom prst="rect">
            <a:avLst/>
          </a:prstGeom>
          <a:noFill/>
          <a:ln>
            <a:noFill/>
          </a:ln>
          <a:effectLst>
            <a:outerShdw blurRad="57150" dist="66675" dir="7980000" algn="bl" rotWithShape="0">
              <a:srgbClr val="000000">
                <a:alpha val="48235"/>
              </a:srgbClr>
            </a:outerShdw>
          </a:effectLst>
        </p:spPr>
      </p:pic>
      <p:sp>
        <p:nvSpPr>
          <p:cNvPr id="550" name="Google Shape;550;p35"/>
          <p:cNvSpPr/>
          <p:nvPr/>
        </p:nvSpPr>
        <p:spPr>
          <a:xfrm>
            <a:off x="-4366450" y="0"/>
            <a:ext cx="10351500" cy="51435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1" name="Google Shape;551;p3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1450" y="4338775"/>
            <a:ext cx="520225" cy="520225"/>
          </a:xfrm>
          <a:prstGeom prst="rect">
            <a:avLst/>
          </a:prstGeom>
          <a:noFill/>
          <a:ln>
            <a:noFill/>
          </a:ln>
        </p:spPr>
      </p:pic>
      <p:sp>
        <p:nvSpPr>
          <p:cNvPr id="552" name="Google Shape;552;p35"/>
          <p:cNvSpPr/>
          <p:nvPr/>
        </p:nvSpPr>
        <p:spPr>
          <a:xfrm>
            <a:off x="7062925"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3" name="Google Shape;553;p3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062888" y="4363250"/>
            <a:ext cx="1084278" cy="471276"/>
          </a:xfrm>
          <a:prstGeom prst="rect">
            <a:avLst/>
          </a:prstGeom>
          <a:noFill/>
          <a:ln w="9525" cap="flat" cmpd="sng">
            <a:solidFill>
              <a:srgbClr val="FFFFFF"/>
            </a:solidFill>
            <a:prstDash val="solid"/>
            <a:round/>
            <a:headEnd type="none" w="sm" len="sm"/>
            <a:tailEnd type="none" w="sm" len="sm"/>
          </a:ln>
        </p:spPr>
      </p:pic>
      <p:sp>
        <p:nvSpPr>
          <p:cNvPr id="554" name="Google Shape;554;p35"/>
          <p:cNvSpPr txBox="1"/>
          <p:nvPr/>
        </p:nvSpPr>
        <p:spPr>
          <a:xfrm>
            <a:off x="268075" y="2110375"/>
            <a:ext cx="4664400" cy="471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Clr>
                <a:srgbClr val="000000"/>
              </a:buClr>
              <a:buSzPts val="1800"/>
              <a:buFont typeface="Arial"/>
              <a:buNone/>
            </a:pPr>
            <a:r>
              <a:rPr lang="en-GB" sz="1400" b="1" i="0" u="none" strike="noStrike" cap="none">
                <a:solidFill>
                  <a:srgbClr val="EFEDED"/>
                </a:solidFill>
                <a:latin typeface="Noto Sans JP"/>
                <a:ea typeface="Noto Sans JP"/>
                <a:cs typeface="Noto Sans JP"/>
                <a:sym typeface="Noto Sans JP"/>
              </a:rPr>
              <a:t>Have you:</a:t>
            </a:r>
            <a:endParaRPr sz="1400" b="1" i="0" u="none" strike="noStrike" cap="none">
              <a:solidFill>
                <a:srgbClr val="EFEDED"/>
              </a:solidFill>
              <a:latin typeface="Noto Sans JP"/>
              <a:ea typeface="Noto Sans JP"/>
              <a:cs typeface="Noto Sans JP"/>
              <a:sym typeface="Noto Sans JP"/>
            </a:endParaRPr>
          </a:p>
        </p:txBody>
      </p:sp>
      <p:sp>
        <p:nvSpPr>
          <p:cNvPr id="555" name="Google Shape;555;p35"/>
          <p:cNvSpPr txBox="1"/>
          <p:nvPr/>
        </p:nvSpPr>
        <p:spPr>
          <a:xfrm>
            <a:off x="268075" y="1081075"/>
            <a:ext cx="8949900" cy="66168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GB" sz="3100" b="1" i="0" u="none" strike="noStrike" cap="none">
                <a:solidFill>
                  <a:srgbClr val="FFD400"/>
                </a:solidFill>
                <a:latin typeface="Noto Sans JP"/>
                <a:ea typeface="Noto Sans JP"/>
                <a:cs typeface="Noto Sans JP"/>
                <a:sym typeface="Noto Sans JP"/>
              </a:rPr>
              <a:t>Final Checklist</a:t>
            </a:r>
            <a:endParaRPr sz="3100" b="1" i="0" u="none" strike="noStrike" cap="none">
              <a:solidFill>
                <a:srgbClr val="FFD400"/>
              </a:solidFill>
              <a:latin typeface="Noto Sans JP"/>
              <a:ea typeface="Noto Sans JP"/>
              <a:cs typeface="Noto Sans JP"/>
              <a:sym typeface="Noto Sans JP"/>
            </a:endParaRPr>
          </a:p>
        </p:txBody>
      </p:sp>
      <p:pic>
        <p:nvPicPr>
          <p:cNvPr id="556" name="Google Shape;556;p3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39925" y="328521"/>
            <a:ext cx="1633326" cy="640425"/>
          </a:xfrm>
          <a:prstGeom prst="rect">
            <a:avLst/>
          </a:prstGeom>
          <a:noFill/>
          <a:ln>
            <a:noFill/>
          </a:ln>
        </p:spPr>
      </p:pic>
      <p:sp>
        <p:nvSpPr>
          <p:cNvPr id="557" name="Google Shape;557;p35"/>
          <p:cNvSpPr txBox="1"/>
          <p:nvPr/>
        </p:nvSpPr>
        <p:spPr>
          <a:xfrm>
            <a:off x="347775" y="2581675"/>
            <a:ext cx="8520600" cy="471300"/>
          </a:xfrm>
          <a:prstGeom prst="rect">
            <a:avLst/>
          </a:prstGeom>
          <a:noFill/>
          <a:ln>
            <a:noFill/>
          </a:ln>
        </p:spPr>
        <p:txBody>
          <a:bodyPr spcFirstLastPara="1" wrap="square" lIns="91425" tIns="91425" rIns="91425" bIns="91425" anchor="t" anchorCtr="0">
            <a:noAutofit/>
          </a:bodyPr>
          <a:lstStyle/>
          <a:p>
            <a:pPr marL="457200" marR="0" lvl="0" indent="-361335" algn="l" rtl="0">
              <a:lnSpc>
                <a:spcPct val="150000"/>
              </a:lnSpc>
              <a:spcBef>
                <a:spcPts val="1200"/>
              </a:spcBef>
              <a:spcAft>
                <a:spcPts val="0"/>
              </a:spcAft>
              <a:buClr>
                <a:srgbClr val="FFFFFF"/>
              </a:buClr>
              <a:buSzPts val="2087"/>
              <a:buFont typeface="Noto Sans JP"/>
              <a:buChar char="❏"/>
            </a:pPr>
            <a:r>
              <a:rPr lang="en-GB" sz="1815" b="0" i="0" u="none" strike="noStrike" cap="none">
                <a:solidFill>
                  <a:srgbClr val="FFFFFF"/>
                </a:solidFill>
                <a:latin typeface="Noto Sans JP"/>
                <a:ea typeface="Noto Sans JP"/>
                <a:cs typeface="Noto Sans JP"/>
                <a:sym typeface="Noto Sans JP"/>
              </a:rPr>
              <a:t>Labelled your final design?</a:t>
            </a:r>
            <a:endParaRPr sz="1475" b="0" i="0" u="none" strike="noStrike" cap="none">
              <a:solidFill>
                <a:srgbClr val="000000"/>
              </a:solidFill>
              <a:latin typeface="Arial"/>
              <a:ea typeface="Arial"/>
              <a:cs typeface="Arial"/>
              <a:sym typeface="Arial"/>
            </a:endParaRPr>
          </a:p>
        </p:txBody>
      </p:sp>
      <p:sp>
        <p:nvSpPr>
          <p:cNvPr id="558" name="Google Shape;558;p35"/>
          <p:cNvSpPr txBox="1"/>
          <p:nvPr/>
        </p:nvSpPr>
        <p:spPr>
          <a:xfrm>
            <a:off x="347775" y="3013100"/>
            <a:ext cx="8520600" cy="471300"/>
          </a:xfrm>
          <a:prstGeom prst="rect">
            <a:avLst/>
          </a:prstGeom>
          <a:noFill/>
          <a:ln>
            <a:noFill/>
          </a:ln>
        </p:spPr>
        <p:txBody>
          <a:bodyPr spcFirstLastPara="1" wrap="square" lIns="91425" tIns="91425" rIns="91425" bIns="91425" anchor="t" anchorCtr="0">
            <a:noAutofit/>
          </a:bodyPr>
          <a:lstStyle/>
          <a:p>
            <a:pPr marL="457200" marR="0" lvl="0" indent="-361335" algn="l" rtl="0">
              <a:lnSpc>
                <a:spcPct val="150000"/>
              </a:lnSpc>
              <a:spcBef>
                <a:spcPts val="1200"/>
              </a:spcBef>
              <a:spcAft>
                <a:spcPts val="0"/>
              </a:spcAft>
              <a:buClr>
                <a:srgbClr val="FFFFFF"/>
              </a:buClr>
              <a:buSzPts val="2087"/>
              <a:buFont typeface="Noto Sans JP"/>
              <a:buChar char="❏"/>
            </a:pPr>
            <a:r>
              <a:rPr lang="en-GB" sz="1815" b="0" i="0" u="none" strike="noStrike" cap="none">
                <a:solidFill>
                  <a:srgbClr val="FFFFFF"/>
                </a:solidFill>
                <a:latin typeface="Noto Sans JP"/>
                <a:ea typeface="Noto Sans JP"/>
                <a:cs typeface="Noto Sans JP"/>
                <a:sym typeface="Noto Sans JP"/>
              </a:rPr>
              <a:t>Written a description of your solution</a:t>
            </a:r>
            <a:endParaRPr sz="1475" b="0" i="0" u="none" strike="noStrike" cap="none">
              <a:solidFill>
                <a:srgbClr val="000000"/>
              </a:solidFill>
              <a:latin typeface="Arial"/>
              <a:ea typeface="Arial"/>
              <a:cs typeface="Arial"/>
              <a:sym typeface="Arial"/>
            </a:endParaRPr>
          </a:p>
        </p:txBody>
      </p:sp>
      <p:sp>
        <p:nvSpPr>
          <p:cNvPr id="559" name="Google Shape;559;p35"/>
          <p:cNvSpPr txBox="1"/>
          <p:nvPr/>
        </p:nvSpPr>
        <p:spPr>
          <a:xfrm>
            <a:off x="347775" y="3455700"/>
            <a:ext cx="8520600" cy="471300"/>
          </a:xfrm>
          <a:prstGeom prst="rect">
            <a:avLst/>
          </a:prstGeom>
          <a:noFill/>
          <a:ln>
            <a:noFill/>
          </a:ln>
        </p:spPr>
        <p:txBody>
          <a:bodyPr spcFirstLastPara="1" wrap="square" lIns="91425" tIns="91425" rIns="91425" bIns="91425" anchor="t" anchorCtr="0">
            <a:noAutofit/>
          </a:bodyPr>
          <a:lstStyle/>
          <a:p>
            <a:pPr marL="457200" marR="0" lvl="0" indent="-361335" algn="l" rtl="0">
              <a:lnSpc>
                <a:spcPct val="150000"/>
              </a:lnSpc>
              <a:spcBef>
                <a:spcPts val="1200"/>
              </a:spcBef>
              <a:spcAft>
                <a:spcPts val="0"/>
              </a:spcAft>
              <a:buClr>
                <a:srgbClr val="FFFFFF"/>
              </a:buClr>
              <a:buSzPts val="2087"/>
              <a:buFont typeface="Noto Sans JP"/>
              <a:buChar char="❏"/>
            </a:pPr>
            <a:r>
              <a:rPr lang="en-GB" sz="1815" b="0" i="0" u="none" strike="noStrike" cap="none">
                <a:solidFill>
                  <a:srgbClr val="FFFFFF"/>
                </a:solidFill>
                <a:latin typeface="Noto Sans JP"/>
                <a:ea typeface="Noto Sans JP"/>
                <a:cs typeface="Noto Sans JP"/>
                <a:sym typeface="Noto Sans JP"/>
              </a:rPr>
              <a:t>Got your model ready for its photo?</a:t>
            </a:r>
            <a:endParaRPr sz="1475" b="0" i="0" u="none" strike="noStrike" cap="none">
              <a:solidFill>
                <a:srgbClr val="000000"/>
              </a:solidFill>
              <a:latin typeface="Arial"/>
              <a:ea typeface="Arial"/>
              <a:cs typeface="Arial"/>
              <a:sym typeface="Arial"/>
            </a:endParaRPr>
          </a:p>
        </p:txBody>
      </p:sp>
      <p:sp>
        <p:nvSpPr>
          <p:cNvPr id="560" name="Google Shape;560;p35"/>
          <p:cNvSpPr txBox="1"/>
          <p:nvPr/>
        </p:nvSpPr>
        <p:spPr>
          <a:xfrm>
            <a:off x="347775" y="3870313"/>
            <a:ext cx="8520600" cy="471300"/>
          </a:xfrm>
          <a:prstGeom prst="rect">
            <a:avLst/>
          </a:prstGeom>
          <a:noFill/>
          <a:ln>
            <a:noFill/>
          </a:ln>
        </p:spPr>
        <p:txBody>
          <a:bodyPr spcFirstLastPara="1" wrap="square" lIns="91425" tIns="91425" rIns="91425" bIns="91425" anchor="t" anchorCtr="0">
            <a:noAutofit/>
          </a:bodyPr>
          <a:lstStyle/>
          <a:p>
            <a:pPr marL="457200" marR="0" lvl="0" indent="-361335" algn="l" rtl="0">
              <a:lnSpc>
                <a:spcPct val="150000"/>
              </a:lnSpc>
              <a:spcBef>
                <a:spcPts val="1200"/>
              </a:spcBef>
              <a:spcAft>
                <a:spcPts val="0"/>
              </a:spcAft>
              <a:buClr>
                <a:srgbClr val="FFFFFF"/>
              </a:buClr>
              <a:buSzPts val="2087"/>
              <a:buFont typeface="Noto Sans JP"/>
              <a:buChar char="❏"/>
            </a:pPr>
            <a:r>
              <a:rPr lang="en-GB" sz="1815" b="0" i="0" u="none" strike="noStrike" cap="none">
                <a:solidFill>
                  <a:srgbClr val="FFFFFF"/>
                </a:solidFill>
                <a:latin typeface="Noto Sans JP"/>
                <a:ea typeface="Noto Sans JP"/>
                <a:cs typeface="Noto Sans JP"/>
                <a:sym typeface="Noto Sans JP"/>
              </a:rPr>
              <a:t>Prepared your presentation?</a:t>
            </a:r>
            <a:endParaRPr sz="1475"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55" title="BTC BFB Web competition banner 2 1920x1080.jpg"/>
          <p:cNvPicPr preferRelativeResize="0"/>
          <p:nvPr/>
        </p:nvPicPr>
        <p:blipFill rotWithShape="1">
          <a:blip r:embed="rId3">
            <a:alphaModFix/>
          </a:blip>
          <a:srcRect/>
          <a:stretch/>
        </p:blipFill>
        <p:spPr>
          <a:xfrm>
            <a:off x="-1099043" y="-491362"/>
            <a:ext cx="10243037" cy="5761676"/>
          </a:xfrm>
          <a:prstGeom prst="rect">
            <a:avLst/>
          </a:prstGeom>
          <a:noFill/>
          <a:ln>
            <a:noFill/>
          </a:ln>
        </p:spPr>
      </p:pic>
      <p:pic>
        <p:nvPicPr>
          <p:cNvPr id="566" name="Google Shape;566;p5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084250" y="303799"/>
            <a:ext cx="1587523" cy="622449"/>
          </a:xfrm>
          <a:prstGeom prst="rect">
            <a:avLst/>
          </a:prstGeom>
          <a:noFill/>
          <a:ln>
            <a:noFill/>
          </a:ln>
        </p:spPr>
      </p:pic>
      <p:pic>
        <p:nvPicPr>
          <p:cNvPr id="567" name="Google Shape;567;p5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138992" y="4587025"/>
            <a:ext cx="333455" cy="333450"/>
          </a:xfrm>
          <a:prstGeom prst="rect">
            <a:avLst/>
          </a:prstGeom>
          <a:noFill/>
          <a:ln>
            <a:noFill/>
          </a:ln>
        </p:spPr>
      </p:pic>
      <p:pic>
        <p:nvPicPr>
          <p:cNvPr id="568" name="Google Shape;568;p5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332273" y="4602713"/>
            <a:ext cx="695004" cy="302075"/>
          </a:xfrm>
          <a:prstGeom prst="rect">
            <a:avLst/>
          </a:prstGeom>
          <a:noFill/>
          <a:ln w="9525" cap="flat" cmpd="sng">
            <a:solidFill>
              <a:srgbClr val="FFFFFF"/>
            </a:solidFill>
            <a:prstDash val="solid"/>
            <a:round/>
            <a:headEnd type="none" w="sm" len="sm"/>
            <a:tailEnd type="none" w="sm" len="sm"/>
          </a:ln>
        </p:spPr>
      </p:pic>
      <p:sp>
        <p:nvSpPr>
          <p:cNvPr id="569" name="Google Shape;569;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solidFill>
                  <a:schemeClr val="lt1"/>
                </a:solidFill>
              </a:rPr>
              <a:t>36</a:t>
            </a:fld>
            <a:endParaRPr>
              <a:solidFill>
                <a:schemeClr val="lt1"/>
              </a:solidFill>
            </a:endParaRPr>
          </a:p>
        </p:txBody>
      </p:sp>
      <p:pic>
        <p:nvPicPr>
          <p:cNvPr id="570" name="Google Shape;570;p55"/>
          <p:cNvPicPr preferRelativeResize="0"/>
          <p:nvPr/>
        </p:nvPicPr>
        <p:blipFill rotWithShape="1">
          <a:blip r:embed="rId7">
            <a:alphaModFix/>
          </a:blip>
          <a:srcRect/>
          <a:stretch/>
        </p:blipFill>
        <p:spPr>
          <a:xfrm>
            <a:off x="1186940" y="-4174482"/>
            <a:ext cx="6554911" cy="3683144"/>
          </a:xfrm>
          <a:prstGeom prst="rect">
            <a:avLst/>
          </a:prstGeom>
          <a:noFill/>
          <a:ln>
            <a:noFill/>
          </a:ln>
        </p:spPr>
      </p:pic>
      <p:sp>
        <p:nvSpPr>
          <p:cNvPr id="571" name="Google Shape;571;p55"/>
          <p:cNvSpPr txBox="1"/>
          <p:nvPr/>
        </p:nvSpPr>
        <p:spPr>
          <a:xfrm>
            <a:off x="3378450" y="4663225"/>
            <a:ext cx="3842100" cy="84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50"/>
              <a:buFont typeface="Arial"/>
              <a:buNone/>
            </a:pPr>
            <a:r>
              <a:rPr lang="en-GB" sz="1450" b="1" i="0" u="none" strike="noStrike" cap="none">
                <a:solidFill>
                  <a:srgbClr val="FFD400"/>
                </a:solidFill>
                <a:uFill>
                  <a:noFill/>
                </a:uFill>
                <a:latin typeface="Roboto"/>
                <a:ea typeface="Roboto"/>
                <a:cs typeface="Roboto"/>
                <a:sym typeface="Roboto"/>
                <a:hlinkClick r:id="rId8">
                  <a:extLst>
                    <a:ext uri="{A12FA001-AC4F-418D-AE19-62706E023703}">
                      <ahyp:hlinkClr xmlns:ahyp="http://schemas.microsoft.com/office/drawing/2018/hyperlinkcolor" val="tx"/>
                    </a:ext>
                  </a:extLst>
                </a:hlinkClick>
              </a:rPr>
              <a:t>buildthechange.theday.co.uk/competition</a:t>
            </a:r>
            <a:endParaRPr sz="2200" b="0" i="0" u="none" strike="noStrike" cap="none">
              <a:solidFill>
                <a:schemeClr val="dk2"/>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37"/>
          <p:cNvSpPr/>
          <p:nvPr/>
        </p:nvSpPr>
        <p:spPr>
          <a:xfrm>
            <a:off x="0" y="0"/>
            <a:ext cx="9144000" cy="5178000"/>
          </a:xfrm>
          <a:prstGeom prst="rect">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7" name="Google Shape;577;p37" title="BtC-DPfP_Minifigures_All-People_v1_RGB_transparent.png"/>
          <p:cNvPicPr preferRelativeResize="0"/>
          <p:nvPr/>
        </p:nvPicPr>
        <p:blipFill rotWithShape="1">
          <a:blip r:embed="rId3">
            <a:alphaModFix/>
          </a:blip>
          <a:srcRect/>
          <a:stretch/>
        </p:blipFill>
        <p:spPr>
          <a:xfrm>
            <a:off x="-122850" y="802575"/>
            <a:ext cx="9144000" cy="5143500"/>
          </a:xfrm>
          <a:prstGeom prst="rect">
            <a:avLst/>
          </a:prstGeom>
          <a:noFill/>
          <a:ln>
            <a:noFill/>
          </a:ln>
        </p:spPr>
      </p:pic>
      <p:sp>
        <p:nvSpPr>
          <p:cNvPr id="578" name="Google Shape;578;p37"/>
          <p:cNvSpPr txBox="1">
            <a:spLocks noGrp="1"/>
          </p:cNvSpPr>
          <p:nvPr>
            <p:ph type="title"/>
          </p:nvPr>
        </p:nvSpPr>
        <p:spPr>
          <a:xfrm>
            <a:off x="311700" y="36913"/>
            <a:ext cx="8520600" cy="19635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en-GB" sz="6600" b="1">
                <a:solidFill>
                  <a:srgbClr val="FFD400"/>
                </a:solidFill>
                <a:latin typeface="Noto Sans JP"/>
                <a:ea typeface="Noto Sans JP"/>
                <a:cs typeface="Noto Sans JP"/>
                <a:sym typeface="Noto Sans JP"/>
              </a:rPr>
              <a:t>Share your ideas</a:t>
            </a:r>
            <a:endParaRPr sz="6600" b="1">
              <a:solidFill>
                <a:srgbClr val="FFD400"/>
              </a:solidFill>
              <a:latin typeface="Noto Sans JP"/>
              <a:ea typeface="Noto Sans JP"/>
              <a:cs typeface="Noto Sans JP"/>
              <a:sym typeface="Noto Sans JP"/>
            </a:endParaRPr>
          </a:p>
        </p:txBody>
      </p:sp>
      <p:sp>
        <p:nvSpPr>
          <p:cNvPr id="579" name="Google Shape;579;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37</a:t>
            </a:fld>
            <a:endParaRPr/>
          </a:p>
        </p:txBody>
      </p:sp>
      <p:pic>
        <p:nvPicPr>
          <p:cNvPr id="580" name="Google Shape;580;p3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pic>
        <p:nvPicPr>
          <p:cNvPr id="581" name="Google Shape;581;p3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12213" y="4338775"/>
            <a:ext cx="1084278" cy="471276"/>
          </a:xfrm>
          <a:prstGeom prst="rect">
            <a:avLst/>
          </a:prstGeom>
          <a:noFill/>
          <a:ln w="9525" cap="flat" cmpd="sng">
            <a:solidFill>
              <a:srgbClr val="FFFFFF"/>
            </a:solidFill>
            <a:prstDash val="solid"/>
            <a:round/>
            <a:headEnd type="none" w="sm" len="sm"/>
            <a:tailEnd type="none" w="sm" len="sm"/>
          </a:ln>
        </p:spPr>
      </p:pic>
      <p:pic>
        <p:nvPicPr>
          <p:cNvPr id="582" name="Google Shape;582;p3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389025" y="176644"/>
            <a:ext cx="1201966" cy="4712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38"/>
          <p:cNvSpPr/>
          <p:nvPr/>
        </p:nvSpPr>
        <p:spPr>
          <a:xfrm>
            <a:off x="0" y="0"/>
            <a:ext cx="9243000" cy="5195400"/>
          </a:xfrm>
          <a:prstGeom prst="rect">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38"/>
          <p:cNvSpPr txBox="1">
            <a:spLocks noGrp="1"/>
          </p:cNvSpPr>
          <p:nvPr>
            <p:ph type="title"/>
          </p:nvPr>
        </p:nvSpPr>
        <p:spPr>
          <a:xfrm>
            <a:off x="311700" y="826871"/>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Share it with the world</a:t>
            </a:r>
            <a:endParaRPr sz="3120" b="1">
              <a:solidFill>
                <a:srgbClr val="FFD400"/>
              </a:solidFill>
              <a:latin typeface="Noto Sans JP"/>
              <a:ea typeface="Noto Sans JP"/>
              <a:cs typeface="Noto Sans JP"/>
              <a:sym typeface="Noto Sans JP"/>
            </a:endParaRPr>
          </a:p>
        </p:txBody>
      </p:sp>
      <p:sp>
        <p:nvSpPr>
          <p:cNvPr id="589" name="Google Shape;589;p38"/>
          <p:cNvSpPr txBox="1">
            <a:spLocks noGrp="1"/>
          </p:cNvSpPr>
          <p:nvPr>
            <p:ph type="body" idx="1"/>
          </p:nvPr>
        </p:nvSpPr>
        <p:spPr>
          <a:xfrm>
            <a:off x="311700" y="1587750"/>
            <a:ext cx="5412300" cy="1860844"/>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15000"/>
              </a:lnSpc>
              <a:spcBef>
                <a:spcPts val="0"/>
              </a:spcBef>
              <a:spcAft>
                <a:spcPts val="0"/>
              </a:spcAft>
              <a:buSzPct val="140252"/>
              <a:buNone/>
            </a:pPr>
            <a:r>
              <a:rPr lang="en-GB" sz="1500" b="1">
                <a:solidFill>
                  <a:srgbClr val="EFEDED"/>
                </a:solidFill>
                <a:latin typeface="Noto Sans JP"/>
                <a:ea typeface="Noto Sans JP"/>
                <a:cs typeface="Noto Sans JP"/>
                <a:sym typeface="Noto Sans JP"/>
              </a:rPr>
              <a:t>Missed the competition deadline? </a:t>
            </a:r>
            <a:endParaRPr/>
          </a:p>
          <a:p>
            <a:pPr marL="0" lvl="0" indent="0" algn="l" rtl="0">
              <a:lnSpc>
                <a:spcPct val="115000"/>
              </a:lnSpc>
              <a:spcBef>
                <a:spcPts val="0"/>
              </a:spcBef>
              <a:spcAft>
                <a:spcPts val="0"/>
              </a:spcAft>
              <a:buSzPct val="140252"/>
              <a:buNone/>
            </a:pPr>
            <a:endParaRPr sz="1500" b="1">
              <a:solidFill>
                <a:srgbClr val="EFEDED"/>
              </a:solidFill>
              <a:latin typeface="Noto Sans JP"/>
              <a:ea typeface="Noto Sans JP"/>
              <a:cs typeface="Noto Sans JP"/>
              <a:sym typeface="Noto Sans JP"/>
            </a:endParaRPr>
          </a:p>
          <a:p>
            <a:pPr marL="0" lvl="0" indent="0" algn="l" rtl="0">
              <a:lnSpc>
                <a:spcPct val="115000"/>
              </a:lnSpc>
              <a:spcBef>
                <a:spcPts val="0"/>
              </a:spcBef>
              <a:spcAft>
                <a:spcPts val="0"/>
              </a:spcAft>
              <a:buSzPct val="140252"/>
              <a:buNone/>
            </a:pPr>
            <a:r>
              <a:rPr lang="en-GB" sz="1500">
                <a:solidFill>
                  <a:srgbClr val="EFEDED"/>
                </a:solidFill>
                <a:latin typeface="Noto Sans JP"/>
                <a:ea typeface="Noto Sans JP"/>
                <a:cs typeface="Noto Sans JP"/>
                <a:sym typeface="Noto Sans JP"/>
              </a:rPr>
              <a:t>Don’t worry, your students’ awesome ideas can also be published on the LEGO.com website! Simply </a:t>
            </a:r>
            <a:r>
              <a:rPr lang="en-GB" sz="1500" u="sng">
                <a:solidFill>
                  <a:srgbClr val="FFD400"/>
                </a:solidFill>
                <a:latin typeface="Noto Sans JP"/>
                <a:ea typeface="Noto Sans JP"/>
                <a:cs typeface="Noto Sans JP"/>
                <a:sym typeface="Noto Sans JP"/>
                <a:hlinkClick r:id="rId3">
                  <a:extLst>
                    <a:ext uri="{A12FA001-AC4F-418D-AE19-62706E023703}">
                      <ahyp:hlinkClr xmlns:ahyp="http://schemas.microsoft.com/office/drawing/2018/hyperlinkcolor" val="tx"/>
                    </a:ext>
                  </a:extLst>
                </a:hlinkClick>
              </a:rPr>
              <a:t>upload photos </a:t>
            </a:r>
            <a:r>
              <a:rPr lang="en-GB" sz="1500">
                <a:solidFill>
                  <a:srgbClr val="EFEDED"/>
                </a:solidFill>
                <a:latin typeface="Noto Sans JP"/>
                <a:ea typeface="Noto Sans JP"/>
                <a:cs typeface="Noto Sans JP"/>
                <a:sym typeface="Noto Sans JP"/>
              </a:rPr>
              <a:t>with a 200 character max description of your young person’s creations to our Build the Change </a:t>
            </a:r>
            <a:r>
              <a:rPr lang="en-GB" sz="1500" u="sng">
                <a:solidFill>
                  <a:srgbClr val="FFD400"/>
                </a:solidFill>
                <a:latin typeface="Noto Sans JP"/>
                <a:ea typeface="Noto Sans JP"/>
                <a:cs typeface="Noto Sans JP"/>
                <a:sym typeface="Noto Sans JP"/>
                <a:hlinkClick r:id="rId4">
                  <a:extLst>
                    <a:ext uri="{A12FA001-AC4F-418D-AE19-62706E023703}">
                      <ahyp:hlinkClr xmlns:ahyp="http://schemas.microsoft.com/office/drawing/2018/hyperlinkcolor" val="tx"/>
                    </a:ext>
                  </a:extLst>
                </a:hlinkClick>
              </a:rPr>
              <a:t>photo gallery</a:t>
            </a:r>
            <a:r>
              <a:rPr lang="en-GB" sz="1500">
                <a:solidFill>
                  <a:srgbClr val="EFEDED"/>
                </a:solidFill>
                <a:latin typeface="Noto Sans JP"/>
                <a:ea typeface="Noto Sans JP"/>
                <a:cs typeface="Noto Sans JP"/>
                <a:sym typeface="Noto Sans JP"/>
              </a:rPr>
              <a:t>, for the whole world to see! </a:t>
            </a:r>
            <a:endParaRPr/>
          </a:p>
          <a:p>
            <a:pPr marL="0" lvl="0" indent="0" algn="l" rtl="0">
              <a:lnSpc>
                <a:spcPct val="115000"/>
              </a:lnSpc>
              <a:spcBef>
                <a:spcPts val="0"/>
              </a:spcBef>
              <a:spcAft>
                <a:spcPts val="0"/>
              </a:spcAft>
              <a:buSzPct val="140252"/>
              <a:buNone/>
            </a:pPr>
            <a:endParaRPr sz="1500">
              <a:solidFill>
                <a:srgbClr val="EFEDED"/>
              </a:solidFill>
              <a:latin typeface="Noto Sans JP"/>
              <a:ea typeface="Noto Sans JP"/>
              <a:cs typeface="Noto Sans JP"/>
              <a:sym typeface="Noto Sans JP"/>
            </a:endParaRPr>
          </a:p>
          <a:p>
            <a:pPr marL="0" lvl="0" indent="0" algn="l" rtl="0">
              <a:lnSpc>
                <a:spcPct val="115000"/>
              </a:lnSpc>
              <a:spcBef>
                <a:spcPts val="0"/>
              </a:spcBef>
              <a:spcAft>
                <a:spcPts val="0"/>
              </a:spcAft>
              <a:buSzPct val="140252"/>
              <a:buNone/>
            </a:pPr>
            <a:r>
              <a:rPr lang="en-GB" sz="1500">
                <a:solidFill>
                  <a:srgbClr val="EFEDED"/>
                </a:solidFill>
                <a:latin typeface="Noto Sans JP"/>
                <a:ea typeface="Noto Sans JP"/>
                <a:cs typeface="Noto Sans JP"/>
                <a:sym typeface="Noto Sans JP"/>
              </a:rPr>
              <a:t>They might even be our next </a:t>
            </a:r>
            <a:r>
              <a:rPr lang="en-GB" sz="1500" b="1">
                <a:solidFill>
                  <a:srgbClr val="EFEDED"/>
                </a:solidFill>
                <a:latin typeface="Noto Sans JP"/>
                <a:ea typeface="Noto Sans JP"/>
                <a:cs typeface="Noto Sans JP"/>
                <a:sym typeface="Noto Sans JP"/>
              </a:rPr>
              <a:t>Builder of the Week</a:t>
            </a:r>
            <a:r>
              <a:rPr lang="en-GB" sz="1500">
                <a:solidFill>
                  <a:srgbClr val="EFEDED"/>
                </a:solidFill>
                <a:latin typeface="Noto Sans JP"/>
                <a:ea typeface="Noto Sans JP"/>
                <a:cs typeface="Noto Sans JP"/>
                <a:sym typeface="Noto Sans JP"/>
              </a:rPr>
              <a:t>!</a:t>
            </a:r>
            <a:endParaRPr sz="1500">
              <a:solidFill>
                <a:srgbClr val="EFEDED"/>
              </a:solidFill>
              <a:latin typeface="Noto Sans JP"/>
              <a:ea typeface="Noto Sans JP"/>
              <a:cs typeface="Noto Sans JP"/>
              <a:sym typeface="Noto Sans JP"/>
            </a:endParaRPr>
          </a:p>
        </p:txBody>
      </p:sp>
      <p:pic>
        <p:nvPicPr>
          <p:cNvPr id="590" name="Google Shape;590;p3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23325" y="3625795"/>
            <a:ext cx="1153103" cy="1174031"/>
          </a:xfrm>
          <a:prstGeom prst="rect">
            <a:avLst/>
          </a:prstGeom>
          <a:noFill/>
          <a:ln>
            <a:noFill/>
          </a:ln>
        </p:spPr>
      </p:pic>
      <p:pic>
        <p:nvPicPr>
          <p:cNvPr id="591" name="Google Shape;591;p3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21350" y="305162"/>
            <a:ext cx="1266473" cy="496575"/>
          </a:xfrm>
          <a:prstGeom prst="rect">
            <a:avLst/>
          </a:prstGeom>
          <a:noFill/>
          <a:ln>
            <a:noFill/>
          </a:ln>
        </p:spPr>
      </p:pic>
      <p:pic>
        <p:nvPicPr>
          <p:cNvPr id="592" name="Google Shape;592;p38"/>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626571">
            <a:off x="5872850" y="423376"/>
            <a:ext cx="2023500" cy="1828000"/>
          </a:xfrm>
          <a:prstGeom prst="rect">
            <a:avLst/>
          </a:prstGeom>
          <a:noFill/>
          <a:ln w="19050" cap="flat" cmpd="sng">
            <a:solidFill>
              <a:schemeClr val="lt1"/>
            </a:solidFill>
            <a:prstDash val="solid"/>
            <a:round/>
            <a:headEnd type="none" w="sm" len="sm"/>
            <a:tailEnd type="none" w="sm" len="sm"/>
          </a:ln>
        </p:spPr>
      </p:pic>
      <p:sp>
        <p:nvSpPr>
          <p:cNvPr id="593" name="Google Shape;593;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38</a:t>
            </a:fld>
            <a:endParaRPr/>
          </a:p>
        </p:txBody>
      </p:sp>
      <p:pic>
        <p:nvPicPr>
          <p:cNvPr id="594" name="Google Shape;594;p38"/>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rot="419515">
            <a:off x="6998000" y="1353050"/>
            <a:ext cx="1775906" cy="3154800"/>
          </a:xfrm>
          <a:prstGeom prst="rect">
            <a:avLst/>
          </a:prstGeom>
          <a:noFill/>
          <a:ln w="19050" cap="flat" cmpd="sng">
            <a:solidFill>
              <a:schemeClr val="lt1"/>
            </a:solidFill>
            <a:prstDash val="solid"/>
            <a:round/>
            <a:headEnd type="none" w="sm" len="sm"/>
            <a:tailEnd type="none" w="sm" len="sm"/>
          </a:ln>
        </p:spPr>
      </p:pic>
      <p:pic>
        <p:nvPicPr>
          <p:cNvPr id="595" name="Google Shape;595;p38"/>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rot="376787">
            <a:off x="5513093" y="3367726"/>
            <a:ext cx="1668195" cy="1435822"/>
          </a:xfrm>
          <a:prstGeom prst="rect">
            <a:avLst/>
          </a:prstGeom>
          <a:noFill/>
          <a:ln w="19050" cap="flat" cmpd="sng">
            <a:solidFill>
              <a:schemeClr val="lt1"/>
            </a:solidFill>
            <a:prstDash val="solid"/>
            <a:round/>
            <a:headEnd type="none" w="sm" len="sm"/>
            <a:tailEnd type="none" w="sm" len="sm"/>
          </a:ln>
        </p:spPr>
      </p:pic>
      <p:sp>
        <p:nvSpPr>
          <p:cNvPr id="596" name="Google Shape;596;p38"/>
          <p:cNvSpPr txBox="1"/>
          <p:nvPr/>
        </p:nvSpPr>
        <p:spPr>
          <a:xfrm>
            <a:off x="1787823" y="3600972"/>
            <a:ext cx="2653548" cy="1174031"/>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0"/>
              </a:spcAft>
              <a:buClr>
                <a:schemeClr val="dk2"/>
              </a:buClr>
              <a:buSzPts val="1946"/>
              <a:buFont typeface="Arial"/>
              <a:buNone/>
            </a:pPr>
            <a:r>
              <a:rPr lang="en-GB" sz="1500" b="0" i="0" u="none" strike="noStrike" cap="none">
                <a:solidFill>
                  <a:srgbClr val="EFEDED"/>
                </a:solidFill>
                <a:latin typeface="Noto Sans JP"/>
                <a:ea typeface="Noto Sans JP"/>
                <a:cs typeface="Noto Sans JP"/>
                <a:sym typeface="Noto Sans JP"/>
              </a:rPr>
              <a:t>Scan the QR code with a camera to start uploading.</a:t>
            </a:r>
            <a:endParaRPr sz="1400" b="0" i="0" u="none" strike="noStrike" cap="none">
              <a:solidFill>
                <a:srgbClr val="000000"/>
              </a:solidFill>
              <a:latin typeface="Arial"/>
              <a:ea typeface="Arial"/>
              <a:cs typeface="Arial"/>
              <a:sym typeface="Arial"/>
            </a:endParaRPr>
          </a:p>
        </p:txBody>
      </p:sp>
      <p:pic>
        <p:nvPicPr>
          <p:cNvPr id="597" name="Google Shape;597;p38"/>
          <p:cNvPicPr preferRelativeResize="0"/>
          <p:nvPr/>
        </p:nvPicPr>
        <p:blipFill rotWithShape="1">
          <a:blip r:embed="rId10">
            <a:alphaModFix/>
          </a:blip>
          <a:srcRect/>
          <a:stretch/>
        </p:blipFill>
        <p:spPr>
          <a:xfrm>
            <a:off x="536312" y="3749250"/>
            <a:ext cx="927125" cy="9271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39"/>
          <p:cNvSpPr/>
          <p:nvPr/>
        </p:nvSpPr>
        <p:spPr>
          <a:xfrm>
            <a:off x="-2831475"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39"/>
          <p:cNvSpPr/>
          <p:nvPr/>
        </p:nvSpPr>
        <p:spPr>
          <a:xfrm>
            <a:off x="5865425" y="0"/>
            <a:ext cx="6699600" cy="51435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39"/>
          <p:cNvSpPr txBox="1">
            <a:spLocks noGrp="1"/>
          </p:cNvSpPr>
          <p:nvPr>
            <p:ph type="subTitle" idx="4294967295"/>
          </p:nvPr>
        </p:nvSpPr>
        <p:spPr>
          <a:xfrm>
            <a:off x="1377000" y="2175450"/>
            <a:ext cx="8520600" cy="79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800"/>
              <a:buFont typeface="Arial"/>
              <a:buNone/>
            </a:pPr>
            <a:r>
              <a:rPr lang="en-GB" sz="5800" b="1" i="0" u="none" strike="noStrike" cap="none">
                <a:solidFill>
                  <a:srgbClr val="FFD400"/>
                </a:solidFill>
                <a:latin typeface="Noto Sans JP"/>
                <a:ea typeface="Noto Sans JP"/>
                <a:cs typeface="Noto Sans JP"/>
                <a:sym typeface="Noto Sans JP"/>
              </a:rPr>
              <a:t>Appendix</a:t>
            </a:r>
            <a:endParaRPr sz="5800" b="1" i="0" u="none" strike="noStrike" cap="none">
              <a:solidFill>
                <a:srgbClr val="FFD400"/>
              </a:solidFill>
              <a:latin typeface="Noto Sans JP"/>
              <a:ea typeface="Noto Sans JP"/>
              <a:cs typeface="Noto Sans JP"/>
              <a:sym typeface="Noto Sans JP"/>
            </a:endParaRPr>
          </a:p>
        </p:txBody>
      </p:sp>
      <p:pic>
        <p:nvPicPr>
          <p:cNvPr id="605" name="Google Shape;605;p39" title="diverse-minifigs-with-megaphones-01-RGB-transparent-50%.png"/>
          <p:cNvPicPr preferRelativeResize="0"/>
          <p:nvPr/>
        </p:nvPicPr>
        <p:blipFill rotWithShape="1">
          <a:blip r:embed="rId3" cstate="print">
            <a:alphaModFix/>
            <a:extLst>
              <a:ext uri="{28A0092B-C50C-407E-A947-70E740481C1C}">
                <a14:useLocalDpi xmlns:a14="http://schemas.microsoft.com/office/drawing/2010/main"/>
              </a:ext>
            </a:extLst>
          </a:blip>
          <a:srcRect l="-4754" b="-811"/>
          <a:stretch/>
        </p:blipFill>
        <p:spPr>
          <a:xfrm>
            <a:off x="3804800" y="-397275"/>
            <a:ext cx="6276675" cy="5143501"/>
          </a:xfrm>
          <a:prstGeom prst="rect">
            <a:avLst/>
          </a:prstGeom>
          <a:noFill/>
          <a:ln>
            <a:noFill/>
          </a:ln>
        </p:spPr>
      </p:pic>
      <p:pic>
        <p:nvPicPr>
          <p:cNvPr id="606" name="Google Shape;606;p3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96826" y="763900"/>
            <a:ext cx="1573750" cy="617049"/>
          </a:xfrm>
          <a:prstGeom prst="rect">
            <a:avLst/>
          </a:prstGeom>
          <a:noFill/>
          <a:ln>
            <a:noFill/>
          </a:ln>
        </p:spPr>
      </p:pic>
      <p:pic>
        <p:nvPicPr>
          <p:cNvPr id="607" name="Google Shape;607;p3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608" name="Google Shape;608;p39"/>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9" name="Google Shape;609;p39"/>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sp>
        <p:nvSpPr>
          <p:cNvPr id="610" name="Google Shape;610;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4"/>
          <p:cNvSpPr/>
          <p:nvPr/>
        </p:nvSpPr>
        <p:spPr>
          <a:xfrm>
            <a:off x="-1001700" y="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4"/>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p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87" name="Google Shape;87;p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88" name="Google Shape;88;p4"/>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 name="Google Shape;89;p4"/>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pic>
        <p:nvPicPr>
          <p:cNvPr id="90" name="Google Shape;90;p4"/>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 y="3174075"/>
            <a:ext cx="2042850" cy="1969424"/>
          </a:xfrm>
          <a:prstGeom prst="rect">
            <a:avLst/>
          </a:prstGeom>
          <a:noFill/>
          <a:ln>
            <a:noFill/>
          </a:ln>
        </p:spPr>
      </p:pic>
      <p:pic>
        <p:nvPicPr>
          <p:cNvPr id="91" name="Google Shape;91;p4"/>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395001" y="802200"/>
            <a:ext cx="1749000" cy="1691850"/>
          </a:xfrm>
          <a:prstGeom prst="rect">
            <a:avLst/>
          </a:prstGeom>
          <a:noFill/>
          <a:ln>
            <a:noFill/>
          </a:ln>
        </p:spPr>
      </p:pic>
      <p:pic>
        <p:nvPicPr>
          <p:cNvPr id="92" name="Google Shape;92;p4" title="BtC all ages energizer_large.mp4">
            <a:hlinkClick r:id="rId8"/>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2195250" y="1473074"/>
            <a:ext cx="5047349" cy="2839134"/>
          </a:xfrm>
          <a:prstGeom prst="rect">
            <a:avLst/>
          </a:prstGeom>
          <a:noFill/>
          <a:ln>
            <a:noFill/>
          </a:ln>
        </p:spPr>
      </p:pic>
      <p:pic>
        <p:nvPicPr>
          <p:cNvPr id="93" name="Google Shape;93;p4" title="Build The Change Intro_English">
            <a:hlinkClick r:id="rId10"/>
          </p:cNvPr>
          <p:cNvPicPr preferRelativeResize="0"/>
          <p:nvPr/>
        </p:nvPicPr>
        <p:blipFill rotWithShape="1">
          <a:blip r:embed="rId11">
            <a:alphaModFix/>
          </a:blip>
          <a:srcRect/>
          <a:stretch/>
        </p:blipFill>
        <p:spPr>
          <a:xfrm>
            <a:off x="2195250" y="1473074"/>
            <a:ext cx="5047350" cy="28391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Google Shape;615;p40"/>
          <p:cNvPicPr preferRelativeResize="0"/>
          <p:nvPr/>
        </p:nvPicPr>
        <p:blipFill rotWithShape="1">
          <a:blip r:embed="rId3">
            <a:alphaModFix/>
          </a:blip>
          <a:srcRect/>
          <a:stretch/>
        </p:blipFill>
        <p:spPr>
          <a:xfrm>
            <a:off x="152400" y="152400"/>
            <a:ext cx="7987328" cy="4838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p41"/>
          <p:cNvPicPr preferRelativeResize="0"/>
          <p:nvPr/>
        </p:nvPicPr>
        <p:blipFill rotWithShape="1">
          <a:blip r:embed="rId3">
            <a:alphaModFix/>
          </a:blip>
          <a:srcRect/>
          <a:stretch/>
        </p:blipFill>
        <p:spPr>
          <a:xfrm>
            <a:off x="152400" y="152400"/>
            <a:ext cx="8000087" cy="4838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5" name="Google Shape;625;p4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54100" y="2895975"/>
            <a:ext cx="4700698" cy="2644151"/>
          </a:xfrm>
          <a:prstGeom prst="rect">
            <a:avLst/>
          </a:prstGeom>
          <a:noFill/>
          <a:ln>
            <a:noFill/>
          </a:ln>
        </p:spPr>
      </p:pic>
      <p:sp>
        <p:nvSpPr>
          <p:cNvPr id="626" name="Google Shape;626;p42"/>
          <p:cNvSpPr txBox="1">
            <a:spLocks noGrp="1"/>
          </p:cNvSpPr>
          <p:nvPr>
            <p:ph type="title"/>
          </p:nvPr>
        </p:nvSpPr>
        <p:spPr>
          <a:xfrm>
            <a:off x="311700" y="10854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217C3C"/>
                </a:solidFill>
                <a:latin typeface="Noto Sans JP"/>
                <a:ea typeface="Noto Sans JP"/>
                <a:cs typeface="Noto Sans JP"/>
                <a:sym typeface="Noto Sans JP"/>
              </a:rPr>
              <a:t>Team roles</a:t>
            </a:r>
            <a:endParaRPr sz="3120" b="1">
              <a:solidFill>
                <a:srgbClr val="217C3C"/>
              </a:solidFill>
              <a:latin typeface="Noto Sans JP"/>
              <a:ea typeface="Noto Sans JP"/>
              <a:cs typeface="Noto Sans JP"/>
              <a:sym typeface="Noto Sans JP"/>
            </a:endParaRPr>
          </a:p>
        </p:txBody>
      </p:sp>
      <p:sp>
        <p:nvSpPr>
          <p:cNvPr id="627" name="Google Shape;627;p42"/>
          <p:cNvSpPr txBox="1">
            <a:spLocks noGrp="1"/>
          </p:cNvSpPr>
          <p:nvPr>
            <p:ph type="body" idx="1"/>
          </p:nvPr>
        </p:nvSpPr>
        <p:spPr>
          <a:xfrm>
            <a:off x="379075" y="1727100"/>
            <a:ext cx="40083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GB" sz="1500" b="1">
                <a:solidFill>
                  <a:srgbClr val="217C3C"/>
                </a:solidFill>
                <a:latin typeface="Noto Sans JP"/>
                <a:ea typeface="Noto Sans JP"/>
                <a:cs typeface="Noto Sans JP"/>
                <a:sym typeface="Noto Sans JP"/>
              </a:rPr>
              <a:t>Head of Communications</a:t>
            </a:r>
            <a:br>
              <a:rPr lang="en-GB" sz="1500" b="1">
                <a:solidFill>
                  <a:schemeClr val="dk1"/>
                </a:solidFill>
                <a:latin typeface="Noto Sans JP"/>
                <a:ea typeface="Noto Sans JP"/>
                <a:cs typeface="Noto Sans JP"/>
                <a:sym typeface="Noto Sans JP"/>
              </a:rPr>
            </a:br>
            <a:r>
              <a:rPr lang="en-GB" sz="1500">
                <a:solidFill>
                  <a:schemeClr val="dk1"/>
                </a:solidFill>
                <a:latin typeface="Noto Sans JP"/>
                <a:ea typeface="Noto Sans JP"/>
                <a:cs typeface="Noto Sans JP"/>
                <a:sym typeface="Noto Sans JP"/>
              </a:rPr>
              <a:t>The presenter gets to show off </a:t>
            </a:r>
            <a:br>
              <a:rPr lang="en-GB" sz="1500">
                <a:solidFill>
                  <a:schemeClr val="dk1"/>
                </a:solidFill>
                <a:latin typeface="Noto Sans JP"/>
                <a:ea typeface="Noto Sans JP"/>
                <a:cs typeface="Noto Sans JP"/>
                <a:sym typeface="Noto Sans JP"/>
              </a:rPr>
            </a:br>
            <a:r>
              <a:rPr lang="en-GB" sz="1500">
                <a:solidFill>
                  <a:schemeClr val="dk1"/>
                </a:solidFill>
                <a:latin typeface="Noto Sans JP"/>
                <a:ea typeface="Noto Sans JP"/>
                <a:cs typeface="Noto Sans JP"/>
                <a:sym typeface="Noto Sans JP"/>
              </a:rPr>
              <a:t>the team's amazing work to </a:t>
            </a:r>
            <a:br>
              <a:rPr lang="en-GB" sz="1500">
                <a:solidFill>
                  <a:schemeClr val="dk1"/>
                </a:solidFill>
                <a:latin typeface="Noto Sans JP"/>
                <a:ea typeface="Noto Sans JP"/>
                <a:cs typeface="Noto Sans JP"/>
                <a:sym typeface="Noto Sans JP"/>
              </a:rPr>
            </a:br>
            <a:r>
              <a:rPr lang="en-GB" sz="1500">
                <a:solidFill>
                  <a:schemeClr val="dk1"/>
                </a:solidFill>
                <a:latin typeface="Noto Sans JP"/>
                <a:ea typeface="Noto Sans JP"/>
                <a:cs typeface="Noto Sans JP"/>
                <a:sym typeface="Noto Sans JP"/>
              </a:rPr>
              <a:t>the class.</a:t>
            </a:r>
            <a:endParaRPr sz="1500">
              <a:solidFill>
                <a:schemeClr val="dk1"/>
              </a:solidFill>
              <a:latin typeface="Noto Sans JP"/>
              <a:ea typeface="Noto Sans JP"/>
              <a:cs typeface="Noto Sans JP"/>
              <a:sym typeface="Noto Sans JP"/>
            </a:endParaRPr>
          </a:p>
          <a:p>
            <a:pPr marL="0" lvl="0" indent="0" algn="l" rtl="0">
              <a:lnSpc>
                <a:spcPct val="115000"/>
              </a:lnSpc>
              <a:spcBef>
                <a:spcPts val="1200"/>
              </a:spcBef>
              <a:spcAft>
                <a:spcPts val="1200"/>
              </a:spcAft>
              <a:buSzPts val="1800"/>
              <a:buNone/>
            </a:pPr>
            <a:endParaRPr sz="2200" b="1">
              <a:latin typeface="Noto Sans JP"/>
              <a:ea typeface="Noto Sans JP"/>
              <a:cs typeface="Noto Sans JP"/>
              <a:sym typeface="Noto Sans JP"/>
            </a:endParaRPr>
          </a:p>
        </p:txBody>
      </p:sp>
      <p:sp>
        <p:nvSpPr>
          <p:cNvPr id="628" name="Google Shape;628;p42"/>
          <p:cNvSpPr/>
          <p:nvPr/>
        </p:nvSpPr>
        <p:spPr>
          <a:xfrm>
            <a:off x="-1001700" y="0"/>
            <a:ext cx="10351500" cy="802200"/>
          </a:xfrm>
          <a:prstGeom prst="parallelogram">
            <a:avLst>
              <a:gd name="adj" fmla="val 25000"/>
            </a:avLst>
          </a:prstGeom>
          <a:solidFill>
            <a:srgbClr val="217C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42"/>
          <p:cNvSpPr/>
          <p:nvPr/>
        </p:nvSpPr>
        <p:spPr>
          <a:xfrm>
            <a:off x="6742700" y="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30" name="Google Shape;630;p4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1350" y="152812"/>
            <a:ext cx="1266473" cy="496575"/>
          </a:xfrm>
          <a:prstGeom prst="rect">
            <a:avLst/>
          </a:prstGeom>
          <a:noFill/>
          <a:ln>
            <a:noFill/>
          </a:ln>
        </p:spPr>
      </p:pic>
      <p:pic>
        <p:nvPicPr>
          <p:cNvPr id="631" name="Google Shape;631;p4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26767" y="234375"/>
            <a:ext cx="333455" cy="333450"/>
          </a:xfrm>
          <a:prstGeom prst="rect">
            <a:avLst/>
          </a:prstGeom>
          <a:noFill/>
          <a:ln>
            <a:noFill/>
          </a:ln>
        </p:spPr>
      </p:pic>
      <p:sp>
        <p:nvSpPr>
          <p:cNvPr id="632" name="Google Shape;632;p42"/>
          <p:cNvSpPr/>
          <p:nvPr/>
        </p:nvSpPr>
        <p:spPr>
          <a:xfrm>
            <a:off x="7520072" y="244615"/>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33" name="Google Shape;633;p42"/>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520048" y="250063"/>
            <a:ext cx="695004" cy="302075"/>
          </a:xfrm>
          <a:prstGeom prst="rect">
            <a:avLst/>
          </a:prstGeom>
          <a:noFill/>
          <a:ln w="9525" cap="flat" cmpd="sng">
            <a:solidFill>
              <a:srgbClr val="FFFFFF"/>
            </a:solidFill>
            <a:prstDash val="solid"/>
            <a:round/>
            <a:headEnd type="none" w="sm" len="sm"/>
            <a:tailEnd type="none" w="sm" len="sm"/>
          </a:ln>
        </p:spPr>
      </p:pic>
      <p:sp>
        <p:nvSpPr>
          <p:cNvPr id="634" name="Google Shape;634;p42"/>
          <p:cNvSpPr txBox="1"/>
          <p:nvPr/>
        </p:nvSpPr>
        <p:spPr>
          <a:xfrm>
            <a:off x="4770900" y="1714950"/>
            <a:ext cx="4061400" cy="344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GB" sz="1500" b="1" i="0" u="none" strike="noStrike" cap="none">
                <a:solidFill>
                  <a:srgbClr val="217C3C"/>
                </a:solidFill>
                <a:latin typeface="Noto Sans JP"/>
                <a:ea typeface="Noto Sans JP"/>
                <a:cs typeface="Noto Sans JP"/>
                <a:sym typeface="Noto Sans JP"/>
              </a:rPr>
              <a:t>Copywriter</a:t>
            </a:r>
            <a:br>
              <a:rPr lang="en-GB" sz="1500" b="1"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The writer explains the team's ideas </a:t>
            </a:r>
            <a:br>
              <a:rPr lang="en-GB" sz="1500" b="0"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in the best words possible.</a:t>
            </a:r>
            <a:endParaRPr sz="1500" b="0" i="0" u="none" strike="noStrike" cap="none">
              <a:solidFill>
                <a:schemeClr val="dk1"/>
              </a:solidFill>
              <a:latin typeface="Noto Sans JP"/>
              <a:ea typeface="Noto Sans JP"/>
              <a:cs typeface="Noto Sans JP"/>
              <a:sym typeface="Noto Sans JP"/>
            </a:endParaRPr>
          </a:p>
          <a:p>
            <a:pPr marL="0" marR="0" lvl="0" indent="0" algn="l" rtl="0">
              <a:lnSpc>
                <a:spcPct val="115000"/>
              </a:lnSpc>
              <a:spcBef>
                <a:spcPts val="1200"/>
              </a:spcBef>
              <a:spcAft>
                <a:spcPts val="0"/>
              </a:spcAft>
              <a:buClr>
                <a:schemeClr val="dk1"/>
              </a:buClr>
              <a:buSzPts val="1100"/>
              <a:buFont typeface="Arial"/>
              <a:buNone/>
            </a:pPr>
            <a:r>
              <a:rPr lang="en-GB" sz="1500" b="1" i="0" u="none" strike="noStrike" cap="none">
                <a:solidFill>
                  <a:srgbClr val="217C3C"/>
                </a:solidFill>
                <a:latin typeface="Noto Sans JP"/>
                <a:ea typeface="Noto Sans JP"/>
                <a:cs typeface="Noto Sans JP"/>
                <a:sym typeface="Noto Sans JP"/>
              </a:rPr>
              <a:t>Creative Designer</a:t>
            </a:r>
            <a:br>
              <a:rPr lang="en-GB" sz="1500" b="1"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The designer creates and improves the team's awesome drawings.</a:t>
            </a:r>
            <a:endParaRPr sz="1500" b="0" i="0" u="none" strike="noStrike" cap="none">
              <a:solidFill>
                <a:schemeClr val="dk1"/>
              </a:solidFill>
              <a:latin typeface="Noto Sans JP"/>
              <a:ea typeface="Noto Sans JP"/>
              <a:cs typeface="Noto Sans JP"/>
              <a:sym typeface="Noto Sans JP"/>
            </a:endParaRPr>
          </a:p>
          <a:p>
            <a:pPr marL="0" marR="0" lvl="0" indent="0" algn="l" rtl="0">
              <a:lnSpc>
                <a:spcPct val="115000"/>
              </a:lnSpc>
              <a:spcBef>
                <a:spcPts val="1200"/>
              </a:spcBef>
              <a:spcAft>
                <a:spcPts val="1200"/>
              </a:spcAft>
              <a:buClr>
                <a:schemeClr val="dk1"/>
              </a:buClr>
              <a:buSzPts val="1100"/>
              <a:buFont typeface="Arial"/>
              <a:buNone/>
            </a:pPr>
            <a:r>
              <a:rPr lang="en-GB" sz="1500" b="1" i="0" u="none" strike="noStrike" cap="none">
                <a:solidFill>
                  <a:srgbClr val="217C3C"/>
                </a:solidFill>
                <a:latin typeface="Noto Sans JP"/>
                <a:ea typeface="Noto Sans JP"/>
                <a:cs typeface="Noto Sans JP"/>
                <a:sym typeface="Noto Sans JP"/>
              </a:rPr>
              <a:t>Architect</a:t>
            </a:r>
            <a:br>
              <a:rPr lang="en-GB" sz="1500" b="1"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The builder brings the design to life </a:t>
            </a:r>
            <a:br>
              <a:rPr lang="en-GB" sz="1500" b="0" i="0" u="none" strike="noStrike" cap="none">
                <a:solidFill>
                  <a:schemeClr val="dk1"/>
                </a:solidFill>
                <a:latin typeface="Noto Sans JP"/>
                <a:ea typeface="Noto Sans JP"/>
                <a:cs typeface="Noto Sans JP"/>
                <a:sym typeface="Noto Sans JP"/>
              </a:rPr>
            </a:br>
            <a:r>
              <a:rPr lang="en-GB" sz="1500" b="0" i="0" u="none" strike="noStrike" cap="none">
                <a:solidFill>
                  <a:schemeClr val="dk1"/>
                </a:solidFill>
                <a:latin typeface="Noto Sans JP"/>
                <a:ea typeface="Noto Sans JP"/>
                <a:cs typeface="Noto Sans JP"/>
                <a:sym typeface="Noto Sans JP"/>
              </a:rPr>
              <a:t>with a cool model.</a:t>
            </a:r>
            <a:endParaRPr sz="1800" b="0" i="0" u="none" strike="noStrike" cap="none">
              <a:solidFill>
                <a:schemeClr val="dk2"/>
              </a:solidFill>
              <a:latin typeface="Arial"/>
              <a:ea typeface="Arial"/>
              <a:cs typeface="Arial"/>
              <a:sym typeface="Arial"/>
            </a:endParaRPr>
          </a:p>
        </p:txBody>
      </p:sp>
      <p:sp>
        <p:nvSpPr>
          <p:cNvPr id="635" name="Google Shape;635;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GB"/>
              <a:t>42</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5" title="group-young-volunteers-park-they-are-planting-tree-seedling.jp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191525" y="0"/>
            <a:ext cx="7870100" cy="5679001"/>
          </a:xfrm>
          <a:prstGeom prst="rect">
            <a:avLst/>
          </a:prstGeom>
          <a:noFill/>
          <a:ln>
            <a:noFill/>
          </a:ln>
        </p:spPr>
      </p:pic>
      <p:sp>
        <p:nvSpPr>
          <p:cNvPr id="99" name="Google Shape;99;p5"/>
          <p:cNvSpPr txBox="1">
            <a:spLocks noGrp="1"/>
          </p:cNvSpPr>
          <p:nvPr>
            <p:ph type="title"/>
          </p:nvPr>
        </p:nvSpPr>
        <p:spPr>
          <a:xfrm>
            <a:off x="250325" y="622963"/>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1729"/>
              <a:buFont typeface="Arial"/>
              <a:buNone/>
            </a:pPr>
            <a:r>
              <a:rPr lang="en-GB" sz="3466" b="1">
                <a:solidFill>
                  <a:srgbClr val="9D2E8C"/>
                </a:solidFill>
                <a:latin typeface="Noto Sans JP"/>
                <a:ea typeface="Noto Sans JP"/>
                <a:cs typeface="Noto Sans JP"/>
                <a:sym typeface="Noto Sans JP"/>
              </a:rPr>
              <a:t>Recreate </a:t>
            </a:r>
            <a:br>
              <a:rPr lang="en-GB" sz="3466" b="1">
                <a:solidFill>
                  <a:srgbClr val="9D2E8C"/>
                </a:solidFill>
                <a:latin typeface="Noto Sans JP"/>
                <a:ea typeface="Noto Sans JP"/>
                <a:cs typeface="Noto Sans JP"/>
                <a:sym typeface="Noto Sans JP"/>
              </a:rPr>
            </a:br>
            <a:r>
              <a:rPr lang="en-GB" sz="3466" b="1">
                <a:solidFill>
                  <a:srgbClr val="9D2E8C"/>
                </a:solidFill>
                <a:latin typeface="Noto Sans JP"/>
                <a:ea typeface="Noto Sans JP"/>
                <a:cs typeface="Noto Sans JP"/>
                <a:sym typeface="Noto Sans JP"/>
              </a:rPr>
              <a:t>a happy </a:t>
            </a:r>
            <a:br>
              <a:rPr lang="en-GB" sz="3466" b="1">
                <a:solidFill>
                  <a:srgbClr val="9D2E8C"/>
                </a:solidFill>
                <a:latin typeface="Noto Sans JP"/>
                <a:ea typeface="Noto Sans JP"/>
                <a:cs typeface="Noto Sans JP"/>
                <a:sym typeface="Noto Sans JP"/>
              </a:rPr>
            </a:br>
            <a:r>
              <a:rPr lang="en-GB" sz="3466" b="1">
                <a:solidFill>
                  <a:srgbClr val="9D2E8C"/>
                </a:solidFill>
                <a:latin typeface="Noto Sans JP"/>
                <a:ea typeface="Noto Sans JP"/>
                <a:cs typeface="Noto Sans JP"/>
                <a:sym typeface="Noto Sans JP"/>
              </a:rPr>
              <a:t>moment</a:t>
            </a:r>
            <a:endParaRPr sz="3466" b="1">
              <a:solidFill>
                <a:srgbClr val="9D2E8C"/>
              </a:solidFill>
              <a:latin typeface="Noto Sans JP"/>
              <a:ea typeface="Noto Sans JP"/>
              <a:cs typeface="Noto Sans JP"/>
              <a:sym typeface="Noto Sans JP"/>
            </a:endParaRPr>
          </a:p>
          <a:p>
            <a:pPr marL="0" lvl="0" indent="0" algn="l" rtl="0">
              <a:lnSpc>
                <a:spcPct val="100000"/>
              </a:lnSpc>
              <a:spcBef>
                <a:spcPts val="0"/>
              </a:spcBef>
              <a:spcAft>
                <a:spcPts val="0"/>
              </a:spcAft>
              <a:buClr>
                <a:schemeClr val="dk1"/>
              </a:buClr>
              <a:buSzPct val="39285"/>
              <a:buFont typeface="Arial"/>
              <a:buNone/>
            </a:pPr>
            <a:endParaRPr b="1"/>
          </a:p>
          <a:p>
            <a:pPr marL="0" lvl="0" indent="0" algn="l" rtl="0">
              <a:lnSpc>
                <a:spcPct val="100000"/>
              </a:lnSpc>
              <a:spcBef>
                <a:spcPts val="0"/>
              </a:spcBef>
              <a:spcAft>
                <a:spcPts val="0"/>
              </a:spcAft>
              <a:buSzPct val="111111"/>
              <a:buNone/>
            </a:pPr>
            <a:endParaRPr b="1"/>
          </a:p>
        </p:txBody>
      </p:sp>
      <p:pic>
        <p:nvPicPr>
          <p:cNvPr id="100" name="Google Shape;100;p5"/>
          <p:cNvPicPr preferRelativeResize="0"/>
          <p:nvPr/>
        </p:nvPicPr>
        <p:blipFill rotWithShape="1">
          <a:blip r:embed="rId4">
            <a:alphaModFix/>
          </a:blip>
          <a:srcRect/>
          <a:stretch/>
        </p:blipFill>
        <p:spPr>
          <a:xfrm>
            <a:off x="328850" y="2948900"/>
            <a:ext cx="3035450" cy="2194600"/>
          </a:xfrm>
          <a:prstGeom prst="rect">
            <a:avLst/>
          </a:prstGeom>
          <a:noFill/>
          <a:ln>
            <a:noFill/>
          </a:ln>
        </p:spPr>
      </p:pic>
      <p:sp>
        <p:nvSpPr>
          <p:cNvPr id="101" name="Google Shape;101;p5"/>
          <p:cNvSpPr/>
          <p:nvPr/>
        </p:nvSpPr>
        <p:spPr>
          <a:xfrm>
            <a:off x="-2413500" y="447920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5"/>
          <p:cNvSpPr/>
          <p:nvPr/>
        </p:nvSpPr>
        <p:spPr>
          <a:xfrm>
            <a:off x="5330900" y="4479200"/>
            <a:ext cx="6699600" cy="8022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 name="Google Shape;103;p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437467" y="4575700"/>
            <a:ext cx="333455" cy="333450"/>
          </a:xfrm>
          <a:prstGeom prst="rect">
            <a:avLst/>
          </a:prstGeom>
          <a:noFill/>
          <a:ln>
            <a:noFill/>
          </a:ln>
        </p:spPr>
      </p:pic>
      <p:sp>
        <p:nvSpPr>
          <p:cNvPr id="104" name="Google Shape;104;p5"/>
          <p:cNvSpPr/>
          <p:nvPr/>
        </p:nvSpPr>
        <p:spPr>
          <a:xfrm>
            <a:off x="7630772" y="4585940"/>
            <a:ext cx="695100" cy="3021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5" name="Google Shape;105;p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630748" y="4591388"/>
            <a:ext cx="695004" cy="302075"/>
          </a:xfrm>
          <a:prstGeom prst="rect">
            <a:avLst/>
          </a:prstGeom>
          <a:noFill/>
          <a:ln w="9525" cap="flat" cmpd="sng">
            <a:solidFill>
              <a:srgbClr val="FFFFFF"/>
            </a:solidFill>
            <a:prstDash val="solid"/>
            <a:round/>
            <a:headEnd type="none" w="sm" len="sm"/>
            <a:tailEnd type="none" w="sm" len="sm"/>
          </a:ln>
        </p:spPr>
      </p:pic>
      <p:pic>
        <p:nvPicPr>
          <p:cNvPr id="106" name="Google Shape;106;p5"/>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35950" y="4575712"/>
            <a:ext cx="850452" cy="333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6"/>
          <p:cNvSpPr/>
          <p:nvPr/>
        </p:nvSpPr>
        <p:spPr>
          <a:xfrm>
            <a:off x="0" y="0"/>
            <a:ext cx="9144000" cy="51780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2" name="Google Shape;112;p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710814" y="0"/>
            <a:ext cx="3433186" cy="5143501"/>
          </a:xfrm>
          <a:prstGeom prst="rect">
            <a:avLst/>
          </a:prstGeom>
          <a:noFill/>
          <a:ln>
            <a:noFill/>
          </a:ln>
        </p:spPr>
      </p:pic>
      <p:pic>
        <p:nvPicPr>
          <p:cNvPr id="113" name="Google Shape;113;p6"/>
          <p:cNvPicPr preferRelativeResize="0"/>
          <p:nvPr/>
        </p:nvPicPr>
        <p:blipFill rotWithShape="1">
          <a:blip r:embed="rId4">
            <a:alphaModFix/>
          </a:blip>
          <a:srcRect/>
          <a:stretch/>
        </p:blipFill>
        <p:spPr>
          <a:xfrm>
            <a:off x="257627" y="1190624"/>
            <a:ext cx="5832099" cy="3952876"/>
          </a:xfrm>
          <a:prstGeom prst="rect">
            <a:avLst/>
          </a:prstGeom>
          <a:noFill/>
          <a:ln>
            <a:noFill/>
          </a:ln>
        </p:spPr>
      </p:pic>
      <p:pic>
        <p:nvPicPr>
          <p:cNvPr id="114" name="Google Shape;114;p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19700" y="176644"/>
            <a:ext cx="1201966" cy="471275"/>
          </a:xfrm>
          <a:prstGeom prst="rect">
            <a:avLst/>
          </a:prstGeom>
          <a:noFill/>
          <a:ln>
            <a:noFill/>
          </a:ln>
        </p:spPr>
      </p:pic>
      <p:pic>
        <p:nvPicPr>
          <p:cNvPr id="115" name="Google Shape;115;p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070775" y="4293175"/>
            <a:ext cx="520225" cy="520225"/>
          </a:xfrm>
          <a:prstGeom prst="rect">
            <a:avLst/>
          </a:prstGeom>
          <a:noFill/>
          <a:ln>
            <a:noFill/>
          </a:ln>
        </p:spPr>
      </p:pic>
      <p:sp>
        <p:nvSpPr>
          <p:cNvPr id="116" name="Google Shape;116;p6"/>
          <p:cNvSpPr/>
          <p:nvPr/>
        </p:nvSpPr>
        <p:spPr>
          <a:xfrm>
            <a:off x="6812250" y="43091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7" name="Google Shape;117;p6"/>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812213" y="4317650"/>
            <a:ext cx="1084278" cy="471276"/>
          </a:xfrm>
          <a:prstGeom prst="rect">
            <a:avLst/>
          </a:prstGeom>
          <a:noFill/>
          <a:ln w="9525" cap="flat" cmpd="sng">
            <a:solidFill>
              <a:srgbClr val="FFFFFF"/>
            </a:solidFill>
            <a:prstDash val="solid"/>
            <a:round/>
            <a:headEnd type="none" w="sm" len="sm"/>
            <a:tailEnd type="none" w="sm" len="sm"/>
          </a:ln>
        </p:spPr>
      </p:pic>
      <p:sp>
        <p:nvSpPr>
          <p:cNvPr id="118" name="Google Shape;118;p6"/>
          <p:cNvSpPr txBox="1">
            <a:spLocks noGrp="1"/>
          </p:cNvSpPr>
          <p:nvPr>
            <p:ph type="title"/>
          </p:nvPr>
        </p:nvSpPr>
        <p:spPr>
          <a:xfrm>
            <a:off x="2407327" y="1504397"/>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120" b="1">
                <a:solidFill>
                  <a:srgbClr val="FFD400"/>
                </a:solidFill>
                <a:latin typeface="Noto Sans JP"/>
                <a:ea typeface="Noto Sans JP"/>
                <a:cs typeface="Noto Sans JP"/>
                <a:sym typeface="Noto Sans JP"/>
              </a:rPr>
              <a:t>Share your </a:t>
            </a:r>
            <a:br>
              <a:rPr lang="en-GB" sz="3120" b="1">
                <a:solidFill>
                  <a:srgbClr val="FFD400"/>
                </a:solidFill>
                <a:latin typeface="Noto Sans JP"/>
                <a:ea typeface="Noto Sans JP"/>
                <a:cs typeface="Noto Sans JP"/>
                <a:sym typeface="Noto Sans JP"/>
              </a:rPr>
            </a:br>
            <a:r>
              <a:rPr lang="en-GB" sz="3120" b="1">
                <a:solidFill>
                  <a:srgbClr val="FFD400"/>
                </a:solidFill>
                <a:latin typeface="Noto Sans JP"/>
                <a:ea typeface="Noto Sans JP"/>
                <a:cs typeface="Noto Sans JP"/>
                <a:sym typeface="Noto Sans JP"/>
              </a:rPr>
              <a:t>happy moment</a:t>
            </a:r>
            <a:endParaRPr sz="3120" b="1">
              <a:solidFill>
                <a:srgbClr val="FFD400"/>
              </a:solidFill>
              <a:latin typeface="Noto Sans JP"/>
              <a:ea typeface="Noto Sans JP"/>
              <a:cs typeface="Noto Sans JP"/>
              <a:sym typeface="Noto Sans J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7"/>
          <p:cNvSpPr txBox="1">
            <a:spLocks noGrp="1"/>
          </p:cNvSpPr>
          <p:nvPr>
            <p:ph type="title"/>
          </p:nvPr>
        </p:nvSpPr>
        <p:spPr>
          <a:xfrm>
            <a:off x="1704757" y="257375"/>
            <a:ext cx="6621000" cy="802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3320" b="1">
                <a:solidFill>
                  <a:srgbClr val="9D2E8C"/>
                </a:solidFill>
                <a:latin typeface="Noto Sans JP"/>
                <a:ea typeface="Noto Sans JP"/>
                <a:cs typeface="Noto Sans JP"/>
                <a:sym typeface="Noto Sans JP"/>
              </a:rPr>
              <a:t>Nature Quiz</a:t>
            </a:r>
            <a:endParaRPr sz="3320" b="1">
              <a:solidFill>
                <a:srgbClr val="9D2E8C"/>
              </a:solidFill>
              <a:latin typeface="Noto Sans JP"/>
              <a:ea typeface="Noto Sans JP"/>
              <a:cs typeface="Noto Sans JP"/>
              <a:sym typeface="Noto Sans JP"/>
            </a:endParaRPr>
          </a:p>
        </p:txBody>
      </p:sp>
      <p:pic>
        <p:nvPicPr>
          <p:cNvPr id="124" name="Google Shape;124;p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2295775"/>
            <a:ext cx="2264825" cy="2183425"/>
          </a:xfrm>
          <a:prstGeom prst="rect">
            <a:avLst/>
          </a:prstGeom>
          <a:noFill/>
          <a:ln>
            <a:noFill/>
          </a:ln>
        </p:spPr>
      </p:pic>
      <p:sp>
        <p:nvSpPr>
          <p:cNvPr id="125" name="Google Shape;125;p7"/>
          <p:cNvSpPr/>
          <p:nvPr/>
        </p:nvSpPr>
        <p:spPr>
          <a:xfrm>
            <a:off x="-2413500" y="4479200"/>
            <a:ext cx="10351500" cy="802200"/>
          </a:xfrm>
          <a:prstGeom prst="parallelogram">
            <a:avLst>
              <a:gd name="adj" fmla="val 25000"/>
            </a:avLst>
          </a:prstGeom>
          <a:solidFill>
            <a:srgbClr val="9D2E8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7"/>
          <p:cNvSpPr/>
          <p:nvPr/>
        </p:nvSpPr>
        <p:spPr>
          <a:xfrm>
            <a:off x="5330900" y="4479200"/>
            <a:ext cx="6699600" cy="8022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7" name="Google Shape;127;p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437467" y="4575700"/>
            <a:ext cx="333455" cy="333450"/>
          </a:xfrm>
          <a:prstGeom prst="rect">
            <a:avLst/>
          </a:prstGeom>
          <a:noFill/>
          <a:ln>
            <a:noFill/>
          </a:ln>
        </p:spPr>
      </p:pic>
      <p:pic>
        <p:nvPicPr>
          <p:cNvPr id="128" name="Google Shape;128;p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630748" y="4591388"/>
            <a:ext cx="695004" cy="302075"/>
          </a:xfrm>
          <a:prstGeom prst="rect">
            <a:avLst/>
          </a:prstGeom>
          <a:noFill/>
          <a:ln w="9525" cap="flat" cmpd="sng">
            <a:solidFill>
              <a:srgbClr val="FFFFFF"/>
            </a:solidFill>
            <a:prstDash val="solid"/>
            <a:round/>
            <a:headEnd type="none" w="sm" len="sm"/>
            <a:tailEnd type="none" w="sm" len="sm"/>
          </a:ln>
        </p:spPr>
      </p:pic>
      <p:pic>
        <p:nvPicPr>
          <p:cNvPr id="129" name="Google Shape;129;p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35950" y="4575712"/>
            <a:ext cx="850452" cy="333450"/>
          </a:xfrm>
          <a:prstGeom prst="rect">
            <a:avLst/>
          </a:prstGeom>
          <a:noFill/>
          <a:ln>
            <a:noFill/>
          </a:ln>
        </p:spPr>
      </p:pic>
      <p:pic>
        <p:nvPicPr>
          <p:cNvPr id="130" name="Google Shape;130;p7"/>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094900" y="0"/>
            <a:ext cx="2049100" cy="1982151"/>
          </a:xfrm>
          <a:prstGeom prst="rect">
            <a:avLst/>
          </a:prstGeom>
          <a:noFill/>
          <a:ln>
            <a:noFill/>
          </a:ln>
        </p:spPr>
      </p:pic>
      <p:pic>
        <p:nvPicPr>
          <p:cNvPr id="131" name="Google Shape;131;p7"/>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5693575" y="2979625"/>
            <a:ext cx="3315502" cy="1864999"/>
          </a:xfrm>
          <a:prstGeom prst="rect">
            <a:avLst/>
          </a:prstGeom>
          <a:noFill/>
          <a:ln>
            <a:noFill/>
          </a:ln>
        </p:spPr>
      </p:pic>
      <p:sp>
        <p:nvSpPr>
          <p:cNvPr id="132" name="Google Shape;132;p7"/>
          <p:cNvSpPr txBox="1"/>
          <p:nvPr/>
        </p:nvSpPr>
        <p:spPr>
          <a:xfrm>
            <a:off x="1869000" y="1005875"/>
            <a:ext cx="5128500" cy="209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2"/>
                </a:solidFill>
                <a:latin typeface="Arial"/>
                <a:ea typeface="Arial"/>
                <a:cs typeface="Arial"/>
                <a:sym typeface="Arial"/>
              </a:rPr>
              <a:t>If you think the statement is </a:t>
            </a:r>
            <a:r>
              <a:rPr lang="en-GB" sz="1800" b="1" i="0" u="none" strike="noStrike" cap="none">
                <a:solidFill>
                  <a:schemeClr val="dk2"/>
                </a:solidFill>
                <a:latin typeface="Arial"/>
                <a:ea typeface="Arial"/>
                <a:cs typeface="Arial"/>
                <a:sym typeface="Arial"/>
              </a:rPr>
              <a:t>false</a:t>
            </a:r>
            <a:r>
              <a:rPr lang="en-GB" sz="1800" b="0" i="0" u="none" strike="noStrike" cap="none">
                <a:solidFill>
                  <a:schemeClr val="dk2"/>
                </a:solidFill>
                <a:latin typeface="Arial"/>
                <a:ea typeface="Arial"/>
                <a:cs typeface="Arial"/>
                <a:sym typeface="Arial"/>
              </a:rPr>
              <a:t>, </a:t>
            </a:r>
            <a:r>
              <a:rPr lang="en-GB" sz="1800" b="1" i="0" u="none" strike="noStrike" cap="none">
                <a:solidFill>
                  <a:schemeClr val="dk2"/>
                </a:solidFill>
                <a:latin typeface="Arial"/>
                <a:ea typeface="Arial"/>
                <a:cs typeface="Arial"/>
                <a:sym typeface="Arial"/>
              </a:rPr>
              <a:t>sit down.</a:t>
            </a:r>
            <a:endParaRPr sz="1800" b="1"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2"/>
                </a:solidFill>
                <a:latin typeface="Arial"/>
                <a:ea typeface="Arial"/>
                <a:cs typeface="Arial"/>
                <a:sym typeface="Arial"/>
              </a:rPr>
              <a:t>If you think it’s </a:t>
            </a:r>
            <a:r>
              <a:rPr lang="en-GB" sz="1800" b="1" i="0" u="none" strike="noStrike" cap="none">
                <a:solidFill>
                  <a:schemeClr val="dk2"/>
                </a:solidFill>
                <a:latin typeface="Arial"/>
                <a:ea typeface="Arial"/>
                <a:cs typeface="Arial"/>
                <a:sym typeface="Arial"/>
              </a:rPr>
              <a:t>true</a:t>
            </a:r>
            <a:r>
              <a:rPr lang="en-GB" sz="1800" b="0" i="0" u="none" strike="noStrike" cap="none">
                <a:solidFill>
                  <a:schemeClr val="dk2"/>
                </a:solidFill>
                <a:latin typeface="Arial"/>
                <a:ea typeface="Arial"/>
                <a:cs typeface="Arial"/>
                <a:sym typeface="Arial"/>
              </a:rPr>
              <a:t>, </a:t>
            </a:r>
            <a:r>
              <a:rPr lang="en-GB" sz="1800" b="1" i="0" u="none" strike="noStrike" cap="none">
                <a:solidFill>
                  <a:schemeClr val="dk2"/>
                </a:solidFill>
                <a:latin typeface="Arial"/>
                <a:ea typeface="Arial"/>
                <a:cs typeface="Arial"/>
                <a:sym typeface="Arial"/>
              </a:rPr>
              <a:t>stand up</a:t>
            </a:r>
            <a:r>
              <a:rPr lang="en-GB" sz="1800" b="0" i="0" u="none" strike="noStrike" cap="none">
                <a:solidFill>
                  <a:schemeClr val="dk2"/>
                </a:solidFill>
                <a:latin typeface="Arial"/>
                <a:ea typeface="Arial"/>
                <a:cs typeface="Arial"/>
                <a:sym typeface="Arial"/>
              </a:rPr>
              <a:t>. </a:t>
            </a: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8"/>
          <p:cNvSpPr txBox="1"/>
          <p:nvPr/>
        </p:nvSpPr>
        <p:spPr>
          <a:xfrm>
            <a:off x="4784400" y="1777950"/>
            <a:ext cx="6981600" cy="102871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 </a:t>
            </a:r>
            <a:r>
              <a:rPr lang="en-GB" sz="2200" b="1" i="0" u="none" strike="noStrike" cap="none">
                <a:solidFill>
                  <a:srgbClr val="2760AA"/>
                </a:solidFill>
                <a:latin typeface="Noto Sans JP"/>
                <a:ea typeface="Noto Sans JP"/>
                <a:cs typeface="Noto Sans JP"/>
                <a:sym typeface="Noto Sans JP"/>
              </a:rPr>
              <a:t>True!</a:t>
            </a:r>
            <a:r>
              <a:rPr lang="en-GB" sz="1100" b="1" i="0" u="none" strike="noStrike" cap="none">
                <a:solidFill>
                  <a:schemeClr val="dk1"/>
                </a:solidFill>
                <a:latin typeface="Arial"/>
                <a:ea typeface="Arial"/>
                <a:cs typeface="Arial"/>
                <a:sym typeface="Arial"/>
              </a:rPr>
              <a:t> </a:t>
            </a:r>
            <a:br>
              <a:rPr lang="en-GB" sz="1100" b="1" i="0" u="none" strike="noStrike" cap="none">
                <a:solidFill>
                  <a:schemeClr val="dk1"/>
                </a:solidFill>
                <a:latin typeface="Arial"/>
                <a:ea typeface="Arial"/>
                <a:cs typeface="Arial"/>
                <a:sym typeface="Arial"/>
              </a:rPr>
            </a:br>
            <a:endParaRPr sz="1700" b="0" i="0" u="none" strike="noStrike" cap="none">
              <a:solidFill>
                <a:schemeClr val="dk2"/>
              </a:solidFill>
              <a:latin typeface="Noto Sans JP"/>
              <a:ea typeface="Noto Sans JP"/>
              <a:cs typeface="Noto Sans JP"/>
              <a:sym typeface="Noto Sans JP"/>
            </a:endParaRPr>
          </a:p>
        </p:txBody>
      </p:sp>
      <p:sp>
        <p:nvSpPr>
          <p:cNvPr id="138" name="Google Shape;138;p8"/>
          <p:cNvSpPr/>
          <p:nvPr/>
        </p:nvSpPr>
        <p:spPr>
          <a:xfrm>
            <a:off x="-5779500" y="0"/>
            <a:ext cx="10351500" cy="5143500"/>
          </a:xfrm>
          <a:prstGeom prst="parallelogram">
            <a:avLst>
              <a:gd name="adj" fmla="val 25000"/>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9" name="Google Shape;139;p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140" name="Google Shape;140;p8"/>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1" name="Google Shape;141;p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142" name="Google Shape;142;p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291052" y="-166875"/>
            <a:ext cx="2963150" cy="1976424"/>
          </a:xfrm>
          <a:prstGeom prst="rect">
            <a:avLst/>
          </a:prstGeom>
          <a:noFill/>
          <a:ln>
            <a:noFill/>
          </a:ln>
        </p:spPr>
      </p:pic>
      <p:sp>
        <p:nvSpPr>
          <p:cNvPr id="143" name="Google Shape;143;p8"/>
          <p:cNvSpPr txBox="1"/>
          <p:nvPr/>
        </p:nvSpPr>
        <p:spPr>
          <a:xfrm>
            <a:off x="311700" y="445025"/>
            <a:ext cx="8520600" cy="127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20"/>
              <a:buFont typeface="Arial"/>
              <a:buNone/>
            </a:pPr>
            <a:r>
              <a:rPr lang="en-GB" sz="3820" b="1" i="0" u="none" strike="noStrike" cap="none">
                <a:solidFill>
                  <a:srgbClr val="FFFFFF"/>
                </a:solidFill>
                <a:latin typeface="Noto Sans JP"/>
                <a:ea typeface="Noto Sans JP"/>
                <a:cs typeface="Noto Sans JP"/>
                <a:sym typeface="Noto Sans JP"/>
              </a:rPr>
              <a:t>True </a:t>
            </a:r>
            <a:br>
              <a:rPr lang="en-GB" sz="3820" b="1" i="0" u="none" strike="noStrike" cap="none">
                <a:solidFill>
                  <a:srgbClr val="FFFFFF"/>
                </a:solidFill>
                <a:latin typeface="Noto Sans JP"/>
                <a:ea typeface="Noto Sans JP"/>
                <a:cs typeface="Noto Sans JP"/>
                <a:sym typeface="Noto Sans JP"/>
              </a:rPr>
            </a:br>
            <a:r>
              <a:rPr lang="en-GB" sz="3820" b="1" i="0" u="none" strike="noStrike" cap="none">
                <a:solidFill>
                  <a:srgbClr val="FFFFFF"/>
                </a:solidFill>
                <a:latin typeface="Noto Sans JP"/>
                <a:ea typeface="Noto Sans JP"/>
                <a:cs typeface="Noto Sans JP"/>
                <a:sym typeface="Noto Sans JP"/>
              </a:rPr>
              <a:t>or False?</a:t>
            </a:r>
            <a:endParaRPr sz="3820" b="1" i="0" u="none" strike="noStrike" cap="none">
              <a:solidFill>
                <a:srgbClr val="FFFFFF"/>
              </a:solidFill>
              <a:latin typeface="Noto Sans JP"/>
              <a:ea typeface="Noto Sans JP"/>
              <a:cs typeface="Noto Sans JP"/>
              <a:sym typeface="Noto Sans JP"/>
            </a:endParaRPr>
          </a:p>
        </p:txBody>
      </p:sp>
      <p:sp>
        <p:nvSpPr>
          <p:cNvPr id="144" name="Google Shape;144;p8"/>
          <p:cNvSpPr txBox="1"/>
          <p:nvPr/>
        </p:nvSpPr>
        <p:spPr>
          <a:xfrm>
            <a:off x="4706234" y="2292306"/>
            <a:ext cx="5296231" cy="43392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Noto Sans JP"/>
                <a:ea typeface="Noto Sans JP"/>
                <a:cs typeface="Noto Sans JP"/>
                <a:sym typeface="Noto Sans JP"/>
              </a:rPr>
              <a:t>If you think it is </a:t>
            </a:r>
            <a:br>
              <a:rPr lang="en-GB" sz="1700" b="0" i="0" u="none" strike="noStrike" cap="none">
                <a:solidFill>
                  <a:srgbClr val="000000"/>
                </a:solidFill>
                <a:latin typeface="Noto Sans JP"/>
                <a:ea typeface="Noto Sans JP"/>
                <a:cs typeface="Noto Sans JP"/>
                <a:sym typeface="Noto Sans JP"/>
              </a:rPr>
            </a:br>
            <a:r>
              <a:rPr lang="en-GB" sz="1700" b="0" i="0" u="none" strike="noStrike" cap="none">
                <a:solidFill>
                  <a:srgbClr val="000000"/>
                </a:solidFill>
                <a:latin typeface="Noto Sans JP"/>
                <a:ea typeface="Noto Sans JP"/>
                <a:cs typeface="Noto Sans JP"/>
                <a:sym typeface="Noto Sans JP"/>
              </a:rPr>
              <a:t>TRUE - stand up </a:t>
            </a: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Noto Sans JP"/>
                <a:ea typeface="Noto Sans JP"/>
                <a:cs typeface="Noto Sans JP"/>
                <a:sym typeface="Noto Sans JP"/>
              </a:rPr>
              <a:t>If you think it is </a:t>
            </a: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Noto Sans JP"/>
                <a:ea typeface="Noto Sans JP"/>
                <a:cs typeface="Noto Sans JP"/>
                <a:sym typeface="Noto Sans JP"/>
              </a:rPr>
              <a:t>FALSE - sit down </a:t>
            </a: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1200"/>
              </a:spcAft>
              <a:buClr>
                <a:srgbClr val="000000"/>
              </a:buClr>
              <a:buSzPts val="1800"/>
              <a:buFont typeface="Arial"/>
              <a:buNone/>
            </a:pPr>
            <a:endParaRPr sz="1800" b="0" i="0" u="none" strike="noStrike" cap="none">
              <a:solidFill>
                <a:srgbClr val="595959"/>
              </a:solidFill>
              <a:latin typeface="Arial"/>
              <a:ea typeface="Arial"/>
              <a:cs typeface="Arial"/>
              <a:sym typeface="Arial"/>
            </a:endParaRPr>
          </a:p>
        </p:txBody>
      </p:sp>
      <p:sp>
        <p:nvSpPr>
          <p:cNvPr id="145" name="Google Shape;145;p8"/>
          <p:cNvSpPr/>
          <p:nvPr/>
        </p:nvSpPr>
        <p:spPr>
          <a:xfrm>
            <a:off x="6620750" y="2695650"/>
            <a:ext cx="724500" cy="520200"/>
          </a:xfrm>
          <a:prstGeom prst="upArrow">
            <a:avLst>
              <a:gd name="adj1" fmla="val 50000"/>
              <a:gd name="adj2" fmla="val 50000"/>
            </a:avLst>
          </a:prstGeom>
          <a:solidFill>
            <a:srgbClr val="A5CA1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8"/>
          <p:cNvSpPr/>
          <p:nvPr/>
        </p:nvSpPr>
        <p:spPr>
          <a:xfrm rot="10800000">
            <a:off x="6652701" y="3506174"/>
            <a:ext cx="660600" cy="474900"/>
          </a:xfrm>
          <a:prstGeom prst="upArrow">
            <a:avLst>
              <a:gd name="adj1" fmla="val 50000"/>
              <a:gd name="adj2" fmla="val 50000"/>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7" name="Google Shape;147;p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35000" y="2107875"/>
            <a:ext cx="3380449" cy="32104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4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14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
                                          </p:stCondLst>
                                        </p:cTn>
                                        <p:tgtEl>
                                          <p:spTgt spid="14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9"/>
          <p:cNvSpPr txBox="1"/>
          <p:nvPr/>
        </p:nvSpPr>
        <p:spPr>
          <a:xfrm>
            <a:off x="4742150" y="2501536"/>
            <a:ext cx="8520600" cy="43392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Noto Sans JP"/>
                <a:ea typeface="Noto Sans JP"/>
                <a:cs typeface="Noto Sans JP"/>
                <a:sym typeface="Noto Sans JP"/>
              </a:rPr>
              <a:t>If you think it is </a:t>
            </a:r>
            <a:br>
              <a:rPr lang="en-GB" sz="1700" b="0" i="0" u="none" strike="noStrike" cap="none">
                <a:solidFill>
                  <a:srgbClr val="000000"/>
                </a:solidFill>
                <a:latin typeface="Noto Sans JP"/>
                <a:ea typeface="Noto Sans JP"/>
                <a:cs typeface="Noto Sans JP"/>
                <a:sym typeface="Noto Sans JP"/>
              </a:rPr>
            </a:br>
            <a:r>
              <a:rPr lang="en-GB" sz="1700" b="0" i="0" u="none" strike="noStrike" cap="none">
                <a:solidFill>
                  <a:srgbClr val="000000"/>
                </a:solidFill>
                <a:latin typeface="Noto Sans JP"/>
                <a:ea typeface="Noto Sans JP"/>
                <a:cs typeface="Noto Sans JP"/>
                <a:sym typeface="Noto Sans JP"/>
              </a:rPr>
              <a:t>TRUE - stand up </a:t>
            </a: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Noto Sans JP"/>
                <a:ea typeface="Noto Sans JP"/>
                <a:cs typeface="Noto Sans JP"/>
                <a:sym typeface="Noto Sans JP"/>
              </a:rPr>
              <a:t>If you think it is </a:t>
            </a: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700"/>
              <a:buFont typeface="Arial"/>
              <a:buNone/>
            </a:pPr>
            <a:r>
              <a:rPr lang="en-GB" sz="1700" b="0" i="0" u="none" strike="noStrike" cap="none">
                <a:solidFill>
                  <a:srgbClr val="000000"/>
                </a:solidFill>
                <a:latin typeface="Noto Sans JP"/>
                <a:ea typeface="Noto Sans JP"/>
                <a:cs typeface="Noto Sans JP"/>
                <a:sym typeface="Noto Sans JP"/>
              </a:rPr>
              <a:t>FALSE - sit down </a:t>
            </a:r>
            <a:endParaRPr sz="1700" b="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1200"/>
              </a:spcAft>
              <a:buClr>
                <a:srgbClr val="000000"/>
              </a:buClr>
              <a:buSzPts val="1800"/>
              <a:buFont typeface="Arial"/>
              <a:buNone/>
            </a:pPr>
            <a:endParaRPr sz="1800" b="0" i="0" u="none" strike="noStrike" cap="none">
              <a:solidFill>
                <a:srgbClr val="595959"/>
              </a:solidFill>
              <a:latin typeface="Arial"/>
              <a:ea typeface="Arial"/>
              <a:cs typeface="Arial"/>
              <a:sym typeface="Arial"/>
            </a:endParaRPr>
          </a:p>
        </p:txBody>
      </p:sp>
      <p:sp>
        <p:nvSpPr>
          <p:cNvPr id="153" name="Google Shape;153;p9"/>
          <p:cNvSpPr/>
          <p:nvPr/>
        </p:nvSpPr>
        <p:spPr>
          <a:xfrm>
            <a:off x="-5779500" y="0"/>
            <a:ext cx="10351500" cy="5143500"/>
          </a:xfrm>
          <a:prstGeom prst="parallelogram">
            <a:avLst>
              <a:gd name="adj" fmla="val 25000"/>
            </a:avLst>
          </a:prstGeom>
          <a:solidFill>
            <a:srgbClr val="FFD4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4" name="Google Shape;154;p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070775" y="4338775"/>
            <a:ext cx="520225" cy="520225"/>
          </a:xfrm>
          <a:prstGeom prst="rect">
            <a:avLst/>
          </a:prstGeom>
          <a:noFill/>
          <a:ln>
            <a:noFill/>
          </a:ln>
        </p:spPr>
      </p:pic>
      <p:sp>
        <p:nvSpPr>
          <p:cNvPr id="155" name="Google Shape;155;p9"/>
          <p:cNvSpPr/>
          <p:nvPr/>
        </p:nvSpPr>
        <p:spPr>
          <a:xfrm>
            <a:off x="6812250" y="4354750"/>
            <a:ext cx="1084200" cy="471300"/>
          </a:xfrm>
          <a:prstGeom prst="rect">
            <a:avLst/>
          </a:prstGeom>
          <a:solidFill>
            <a:srgbClr val="2760A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6" name="Google Shape;156;p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812213" y="4363250"/>
            <a:ext cx="1084278" cy="471276"/>
          </a:xfrm>
          <a:prstGeom prst="rect">
            <a:avLst/>
          </a:prstGeom>
          <a:noFill/>
          <a:ln w="9525" cap="flat" cmpd="sng">
            <a:solidFill>
              <a:srgbClr val="FFFFFF"/>
            </a:solidFill>
            <a:prstDash val="solid"/>
            <a:round/>
            <a:headEnd type="none" w="sm" len="sm"/>
            <a:tailEnd type="none" w="sm" len="sm"/>
          </a:ln>
        </p:spPr>
      </p:pic>
      <p:pic>
        <p:nvPicPr>
          <p:cNvPr id="157" name="Google Shape;157;p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291052" y="-166875"/>
            <a:ext cx="2963150" cy="1976424"/>
          </a:xfrm>
          <a:prstGeom prst="rect">
            <a:avLst/>
          </a:prstGeom>
          <a:noFill/>
          <a:ln>
            <a:noFill/>
          </a:ln>
        </p:spPr>
      </p:pic>
      <p:sp>
        <p:nvSpPr>
          <p:cNvPr id="158" name="Google Shape;158;p9"/>
          <p:cNvSpPr txBox="1"/>
          <p:nvPr/>
        </p:nvSpPr>
        <p:spPr>
          <a:xfrm>
            <a:off x="311700" y="445025"/>
            <a:ext cx="8520600" cy="127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20"/>
              <a:buFont typeface="Arial"/>
              <a:buNone/>
            </a:pPr>
            <a:r>
              <a:rPr lang="en-GB" sz="3820" b="1" i="0" u="none" strike="noStrike" cap="none">
                <a:solidFill>
                  <a:schemeClr val="dk2"/>
                </a:solidFill>
                <a:latin typeface="Noto Sans JP"/>
                <a:ea typeface="Noto Sans JP"/>
                <a:cs typeface="Noto Sans JP"/>
                <a:sym typeface="Noto Sans JP"/>
              </a:rPr>
              <a:t>True </a:t>
            </a:r>
            <a:br>
              <a:rPr lang="en-GB" sz="3820" b="1" i="0" u="none" strike="noStrike" cap="none">
                <a:solidFill>
                  <a:schemeClr val="dk2"/>
                </a:solidFill>
                <a:latin typeface="Noto Sans JP"/>
                <a:ea typeface="Noto Sans JP"/>
                <a:cs typeface="Noto Sans JP"/>
                <a:sym typeface="Noto Sans JP"/>
              </a:rPr>
            </a:br>
            <a:r>
              <a:rPr lang="en-GB" sz="3820" b="1" i="0" u="none" strike="noStrike" cap="none">
                <a:solidFill>
                  <a:schemeClr val="dk2"/>
                </a:solidFill>
                <a:latin typeface="Noto Sans JP"/>
                <a:ea typeface="Noto Sans JP"/>
                <a:cs typeface="Noto Sans JP"/>
                <a:sym typeface="Noto Sans JP"/>
              </a:rPr>
              <a:t>or False?</a:t>
            </a:r>
            <a:endParaRPr sz="3820" b="1" i="0" u="none" strike="noStrike" cap="none">
              <a:solidFill>
                <a:schemeClr val="dk2"/>
              </a:solidFill>
              <a:latin typeface="Noto Sans JP"/>
              <a:ea typeface="Noto Sans JP"/>
              <a:cs typeface="Noto Sans JP"/>
              <a:sym typeface="Noto Sans JP"/>
            </a:endParaRPr>
          </a:p>
        </p:txBody>
      </p:sp>
      <p:sp>
        <p:nvSpPr>
          <p:cNvPr id="159" name="Google Shape;159;p9"/>
          <p:cNvSpPr/>
          <p:nvPr/>
        </p:nvSpPr>
        <p:spPr>
          <a:xfrm>
            <a:off x="6620750" y="2861250"/>
            <a:ext cx="724500" cy="520200"/>
          </a:xfrm>
          <a:prstGeom prst="upArrow">
            <a:avLst>
              <a:gd name="adj1" fmla="val 50000"/>
              <a:gd name="adj2" fmla="val 50000"/>
            </a:avLst>
          </a:prstGeom>
          <a:solidFill>
            <a:srgbClr val="A5CA1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9"/>
          <p:cNvSpPr/>
          <p:nvPr/>
        </p:nvSpPr>
        <p:spPr>
          <a:xfrm rot="10800000">
            <a:off x="6652701" y="3671774"/>
            <a:ext cx="660600" cy="474900"/>
          </a:xfrm>
          <a:prstGeom prst="upArrow">
            <a:avLst>
              <a:gd name="adj1" fmla="val 50000"/>
              <a:gd name="adj2" fmla="val 50000"/>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9"/>
          <p:cNvSpPr txBox="1"/>
          <p:nvPr/>
        </p:nvSpPr>
        <p:spPr>
          <a:xfrm>
            <a:off x="4938050" y="972623"/>
            <a:ext cx="4269600" cy="92253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 </a:t>
            </a:r>
            <a:r>
              <a:rPr lang="en-GB" sz="2200" b="1" i="0" u="none" strike="noStrike" cap="none">
                <a:solidFill>
                  <a:srgbClr val="2760AA"/>
                </a:solidFill>
                <a:latin typeface="Noto Sans JP"/>
                <a:ea typeface="Noto Sans JP"/>
                <a:cs typeface="Noto Sans JP"/>
                <a:sym typeface="Noto Sans JP"/>
              </a:rPr>
              <a:t>False! </a:t>
            </a:r>
            <a:br>
              <a:rPr lang="en-GB" sz="1100" b="1" i="0" u="none" strike="noStrike" cap="none">
                <a:solidFill>
                  <a:schemeClr val="dk1"/>
                </a:solidFill>
                <a:latin typeface="Arial"/>
                <a:ea typeface="Arial"/>
                <a:cs typeface="Arial"/>
                <a:sym typeface="Arial"/>
              </a:rPr>
            </a:br>
            <a:endParaRPr sz="1100" b="0" i="0" u="none" strike="noStrike" cap="none">
              <a:solidFill>
                <a:schemeClr val="dk1"/>
              </a:solidFill>
              <a:latin typeface="Arial"/>
              <a:ea typeface="Arial"/>
              <a:cs typeface="Arial"/>
              <a:sym typeface="Arial"/>
            </a:endParaRPr>
          </a:p>
        </p:txBody>
      </p:sp>
      <p:pic>
        <p:nvPicPr>
          <p:cNvPr id="162" name="Google Shape;162;p9"/>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81850" y="855375"/>
            <a:ext cx="5143501" cy="51435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5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15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
                                          </p:stCondLst>
                                        </p:cTn>
                                        <p:tgtEl>
                                          <p:spTgt spid="16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5093</Words>
  <Application>Microsoft Office PowerPoint</Application>
  <PresentationFormat>On-screen Show (16:9)</PresentationFormat>
  <Paragraphs>489</Paragraphs>
  <Slides>42</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Noto Sans JP</vt:lpstr>
      <vt:lpstr>Roboto</vt:lpstr>
      <vt:lpstr>Arial</vt:lpstr>
      <vt:lpstr>Noto Sans Symbols</vt:lpstr>
      <vt:lpstr>Simple Light</vt:lpstr>
      <vt:lpstr>Build for Belonging</vt:lpstr>
      <vt:lpstr>Contents</vt:lpstr>
      <vt:lpstr>Lesson 1</vt:lpstr>
      <vt:lpstr>PowerPoint Presentation</vt:lpstr>
      <vt:lpstr>Recreate  a happy  moment  </vt:lpstr>
      <vt:lpstr>Share your  happy moment</vt:lpstr>
      <vt:lpstr>Nature Quiz</vt:lpstr>
      <vt:lpstr>PowerPoint Presentation</vt:lpstr>
      <vt:lpstr>PowerPoint Presentation</vt:lpstr>
      <vt:lpstr>PowerPoint Presentation</vt:lpstr>
      <vt:lpstr>PowerPoint Presentation</vt:lpstr>
      <vt:lpstr>Read all about it!</vt:lpstr>
      <vt:lpstr>News Detectives</vt:lpstr>
      <vt:lpstr>The Planet  People Podcast</vt:lpstr>
      <vt:lpstr>The Planet People Podcast </vt:lpstr>
      <vt:lpstr>Podcast Pause 1:  Mini Design Challenge</vt:lpstr>
      <vt:lpstr>The Planet People Podcast Part 2 </vt:lpstr>
      <vt:lpstr>Podcast Pause 2:  What have  we learned?</vt:lpstr>
      <vt:lpstr>The Planet People Podcast Part 3 </vt:lpstr>
      <vt:lpstr>The Build for Belonging Design Challenge</vt:lpstr>
      <vt:lpstr>Reflection</vt:lpstr>
      <vt:lpstr>Extension Activity  </vt:lpstr>
      <vt:lpstr>Activity 1: Where is Green  Space Missing?  </vt:lpstr>
      <vt:lpstr>Activity 2: How Green Spaces  Shape Climate</vt:lpstr>
      <vt:lpstr>Activity 3:  Green Spaces  vs. Built Up Spaces  </vt:lpstr>
      <vt:lpstr>Lesson 2</vt:lpstr>
      <vt:lpstr>Super Nature</vt:lpstr>
      <vt:lpstr>Nature...</vt:lpstr>
      <vt:lpstr>Campaign for Nature</vt:lpstr>
      <vt:lpstr>PowerPoint Presentation</vt:lpstr>
      <vt:lpstr>The Build for Belonging Design Challenge</vt:lpstr>
      <vt:lpstr>PowerPoint Presentation</vt:lpstr>
      <vt:lpstr>Let’s Build the Change!</vt:lpstr>
      <vt:lpstr>Iterate</vt:lpstr>
      <vt:lpstr>PowerPoint Presentation</vt:lpstr>
      <vt:lpstr>PowerPoint Presentation</vt:lpstr>
      <vt:lpstr>Share your ideas</vt:lpstr>
      <vt:lpstr>Share it with the world</vt:lpstr>
      <vt:lpstr>PowerPoint Presentation</vt:lpstr>
      <vt:lpstr>PowerPoint Presentation</vt:lpstr>
      <vt:lpstr>PowerPoint Presentation</vt:lpstr>
      <vt:lpstr>Team roles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Rachel Watson-Steward</dc:creator>
  <cp:lastModifiedBy>Rachel Watson-Steward</cp:lastModifiedBy>
  <cp:revision>1</cp:revision>
  <dcterms:modified xsi:type="dcterms:W3CDTF">2025-05-12T10:22:42Z</dcterms:modified>
</cp:coreProperties>
</file>