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Noto Sans JP" panose="020B0604020202020204" charset="-128"/>
      <p:regular r:id="rId42"/>
      <p:bold r:id="rId43"/>
    </p:embeddedFont>
    <p:embeddedFont>
      <p:font typeface="Quattrocento Sans" panose="020B0502050000020003"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FQmGtxibpUhFIt930yvddxuRJ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xfordlearnersdictionaries.com/definition/english/loneliness?q=loneline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xfordlearnersdictionaries.com/definition/english/belong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- 3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Read the </a:t>
            </a:r>
            <a:r>
              <a:rPr lang="en-GB" b="1">
                <a:solidFill>
                  <a:schemeClr val="dk1"/>
                </a:solidFill>
              </a:rPr>
              <a:t>News Detectives article: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Read </a:t>
            </a:r>
            <a:r>
              <a:rPr lang="en-GB" b="1">
                <a:solidFill>
                  <a:schemeClr val="dk1"/>
                </a:solidFill>
              </a:rPr>
              <a:t>TODAY’S NEWS STORY</a:t>
            </a:r>
            <a:r>
              <a:rPr lang="en-GB">
                <a:solidFill>
                  <a:schemeClr val="dk1"/>
                </a:solidFill>
              </a:rPr>
              <a:t> independently, or as a class, depending on your class’ reading ability.</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You could read the article on page 3 if you would like to increase the challenge for your class.</a:t>
            </a:r>
            <a:endParaRPr/>
          </a:p>
          <a:p>
            <a:pPr marL="158750" lvl="0" indent="0" algn="l" rtl="0">
              <a:lnSpc>
                <a:spcPct val="100000"/>
              </a:lnSpc>
              <a:spcBef>
                <a:spcPts val="0"/>
              </a:spcBef>
              <a:spcAft>
                <a:spcPts val="0"/>
              </a:spcAft>
              <a:buClr>
                <a:schemeClr val="dk1"/>
              </a:buClr>
              <a:buSzPts val="1100"/>
              <a:buNone/>
            </a:pPr>
            <a:endParaRPr>
              <a:solidFill>
                <a:schemeClr val="dk1"/>
              </a:solidFill>
            </a:endParaRPr>
          </a:p>
          <a:p>
            <a:pPr marL="158750" lvl="0" indent="0" algn="l" rtl="0">
              <a:lnSpc>
                <a:spcPct val="100000"/>
              </a:lnSpc>
              <a:spcBef>
                <a:spcPts val="0"/>
              </a:spcBef>
              <a:spcAft>
                <a:spcPts val="0"/>
              </a:spcAft>
              <a:buClr>
                <a:schemeClr val="dk1"/>
              </a:buClr>
              <a:buSzPts val="1100"/>
              <a:buNone/>
            </a:pPr>
            <a:r>
              <a:rPr lang="en-GB">
                <a:solidFill>
                  <a:schemeClr val="dk1"/>
                </a:solidFill>
              </a:rPr>
              <a:t>https://buildthechange.theday.co.uk/resources/influencers-join-battle-against-loneliness/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Time - 5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Watch the </a:t>
            </a:r>
            <a:r>
              <a:rPr lang="en-GB" u="sng">
                <a:solidFill>
                  <a:schemeClr val="hlink"/>
                </a:solidFill>
              </a:rPr>
              <a:t>video </a:t>
            </a:r>
            <a:r>
              <a:rPr lang="en-GB">
                <a:solidFill>
                  <a:schemeClr val="dk1"/>
                </a:solidFill>
              </a:rPr>
              <a:t>as a class: </a:t>
            </a:r>
            <a:r>
              <a:rPr lang="en-GB" sz="1800">
                <a:latin typeface="Quattrocento Sans"/>
                <a:ea typeface="Quattrocento Sans"/>
                <a:cs typeface="Quattrocento Sans"/>
                <a:sym typeface="Quattrocento Sans"/>
              </a:rPr>
              <a:t>https://www.youtube.com/watch?v=nS-mVlBZzQ0</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a:solidFill>
                  <a:schemeClr val="dk1"/>
                </a:solidFill>
              </a:rPr>
              <a:t>While students watch the video, ask them to listen out for solutions to loneliness and add them to their </a:t>
            </a:r>
            <a:r>
              <a:rPr lang="en-GB" b="1">
                <a:solidFill>
                  <a:schemeClr val="dk1"/>
                </a:solidFill>
              </a:rPr>
              <a:t>Mind Map</a:t>
            </a:r>
            <a:r>
              <a:rPr lang="en-GB">
                <a:solidFill>
                  <a:schemeClr val="dk1"/>
                </a:solidFill>
              </a:rPr>
              <a:t>, on their </a:t>
            </a:r>
            <a:r>
              <a:rPr lang="en-GB" b="1">
                <a:solidFill>
                  <a:schemeClr val="dk1"/>
                </a:solidFill>
              </a:rPr>
              <a:t>Competition Worksheet</a:t>
            </a:r>
            <a:r>
              <a:rPr lang="en-GB">
                <a:solidFill>
                  <a:schemeClr val="dk1"/>
                </a:solidFill>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a:solidFill>
                  <a:schemeClr val="dk1"/>
                </a:solidFill>
              </a:rPr>
              <a:t>Time - 9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Put students into teams of 4 students. Give them some time to discuss these questions: </a:t>
            </a:r>
            <a:endParaRPr/>
          </a:p>
          <a:p>
            <a:pPr marL="457200" lvl="0" indent="-323850" algn="l" rtl="0">
              <a:lnSpc>
                <a:spcPct val="115000"/>
              </a:lnSpc>
              <a:spcBef>
                <a:spcPts val="0"/>
              </a:spcBef>
              <a:spcAft>
                <a:spcPts val="0"/>
              </a:spcAft>
              <a:buSzPts val="1500"/>
              <a:buAutoNum type="arabicPeriod"/>
            </a:pPr>
            <a:r>
              <a:rPr lang="en-GB" sz="1100" b="1">
                <a:solidFill>
                  <a:srgbClr val="2760AA"/>
                </a:solidFill>
                <a:latin typeface="Noto Sans JP"/>
                <a:ea typeface="Noto Sans JP"/>
                <a:cs typeface="Noto Sans JP"/>
                <a:sym typeface="Noto Sans JP"/>
              </a:rPr>
              <a:t>Connect</a:t>
            </a:r>
            <a:r>
              <a:rPr lang="en-GB" sz="1100" b="1">
                <a:latin typeface="Noto Sans JP"/>
                <a:ea typeface="Noto Sans JP"/>
                <a:cs typeface="Noto Sans JP"/>
                <a:sym typeface="Noto Sans JP"/>
              </a:rPr>
              <a:t> -</a:t>
            </a:r>
            <a:r>
              <a:rPr lang="en-GB" sz="1100">
                <a:latin typeface="Noto Sans JP"/>
                <a:ea typeface="Noto Sans JP"/>
                <a:cs typeface="Noto Sans JP"/>
                <a:sym typeface="Noto Sans JP"/>
              </a:rPr>
              <a:t> </a:t>
            </a:r>
            <a:r>
              <a:rPr lang="en-GB" sz="1200" b="1">
                <a:latin typeface="Noto Sans JP"/>
                <a:ea typeface="Noto Sans JP"/>
                <a:cs typeface="Noto Sans JP"/>
                <a:sym typeface="Noto Sans JP"/>
              </a:rPr>
              <a:t>-</a:t>
            </a:r>
            <a:r>
              <a:rPr lang="en-GB" sz="1200">
                <a:latin typeface="Noto Sans JP"/>
                <a:ea typeface="Noto Sans JP"/>
                <a:cs typeface="Noto Sans JP"/>
                <a:sym typeface="Noto Sans JP"/>
              </a:rPr>
              <a:t> </a:t>
            </a:r>
            <a:r>
              <a:rPr lang="en-GB" sz="1100" b="1">
                <a:latin typeface="Noto Sans JP"/>
                <a:ea typeface="Noto Sans JP"/>
                <a:cs typeface="Noto Sans JP"/>
                <a:sym typeface="Noto Sans JP"/>
              </a:rPr>
              <a:t>-</a:t>
            </a:r>
            <a:r>
              <a:rPr lang="en-GB" sz="1100">
                <a:latin typeface="Noto Sans JP"/>
                <a:ea typeface="Noto Sans JP"/>
                <a:cs typeface="Noto Sans JP"/>
                <a:sym typeface="Noto Sans JP"/>
              </a:rPr>
              <a:t> How do you feel about this story? Have you ever experienced loneliness? Would you judge a friend who admitted they felt lonely? </a:t>
            </a:r>
            <a:endParaRPr/>
          </a:p>
          <a:p>
            <a:pPr marL="457200" marR="0" lvl="0" indent="-323850" algn="l" rtl="0">
              <a:lnSpc>
                <a:spcPct val="115000"/>
              </a:lnSpc>
              <a:spcBef>
                <a:spcPts val="0"/>
              </a:spcBef>
              <a:spcAft>
                <a:spcPts val="0"/>
              </a:spcAft>
              <a:buClr>
                <a:srgbClr val="000000"/>
              </a:buClr>
              <a:buSzPts val="1500"/>
              <a:buFont typeface="Arial"/>
              <a:buAutoNum type="arabicPeriod"/>
            </a:pPr>
            <a:r>
              <a:rPr lang="en-GB" sz="1100" b="1">
                <a:solidFill>
                  <a:srgbClr val="2760AA"/>
                </a:solidFill>
                <a:latin typeface="Noto Sans JP"/>
                <a:ea typeface="Noto Sans JP"/>
                <a:cs typeface="Noto Sans JP"/>
                <a:sym typeface="Noto Sans JP"/>
              </a:rPr>
              <a:t>Wonder</a:t>
            </a:r>
            <a:r>
              <a:rPr lang="en-GB" sz="1100" b="1">
                <a:latin typeface="Noto Sans JP"/>
                <a:ea typeface="Noto Sans JP"/>
                <a:cs typeface="Noto Sans JP"/>
                <a:sym typeface="Noto Sans JP"/>
              </a:rPr>
              <a:t> -</a:t>
            </a:r>
            <a:r>
              <a:rPr lang="en-GB" sz="1100">
                <a:latin typeface="Noto Sans JP"/>
                <a:ea typeface="Noto Sans JP"/>
                <a:cs typeface="Noto Sans JP"/>
                <a:sym typeface="Noto Sans JP"/>
              </a:rPr>
              <a:t> </a:t>
            </a:r>
            <a:r>
              <a:rPr lang="en-GB" sz="1200" b="1">
                <a:latin typeface="Noto Sans JP"/>
                <a:ea typeface="Noto Sans JP"/>
                <a:cs typeface="Noto Sans JP"/>
                <a:sym typeface="Noto Sans JP"/>
              </a:rPr>
              <a:t>-</a:t>
            </a:r>
            <a:r>
              <a:rPr lang="en-GB" sz="1200">
                <a:latin typeface="Noto Sans JP"/>
                <a:ea typeface="Noto Sans JP"/>
                <a:cs typeface="Noto Sans JP"/>
                <a:sym typeface="Noto Sans JP"/>
              </a:rPr>
              <a:t> </a:t>
            </a:r>
            <a:r>
              <a:rPr lang="en-GB" sz="1100">
                <a:latin typeface="Noto Sans JP"/>
                <a:ea typeface="Noto Sans JP"/>
                <a:cs typeface="Noto Sans JP"/>
                <a:sym typeface="Noto Sans JP"/>
              </a:rPr>
              <a:t>What questions do you have about this story? For example: What causes loneliness?</a:t>
            </a:r>
            <a:endParaRPr/>
          </a:p>
          <a:p>
            <a:pPr marL="457200" lvl="0" indent="-323850" algn="l" rtl="0">
              <a:lnSpc>
                <a:spcPct val="100000"/>
              </a:lnSpc>
              <a:spcBef>
                <a:spcPts val="1000"/>
              </a:spcBef>
              <a:spcAft>
                <a:spcPts val="0"/>
              </a:spcAft>
              <a:buSzPts val="1500"/>
              <a:buAutoNum type="arabicPeriod"/>
            </a:pPr>
            <a:r>
              <a:rPr lang="en-GB" sz="1100" b="1">
                <a:solidFill>
                  <a:srgbClr val="2760AA"/>
                </a:solidFill>
                <a:latin typeface="Noto Sans JP"/>
                <a:ea typeface="Noto Sans JP"/>
                <a:cs typeface="Noto Sans JP"/>
                <a:sym typeface="Noto Sans JP"/>
              </a:rPr>
              <a:t>Investigate</a:t>
            </a:r>
            <a:r>
              <a:rPr lang="en-GB" sz="1100" b="1">
                <a:latin typeface="Noto Sans JP"/>
                <a:ea typeface="Noto Sans JP"/>
                <a:cs typeface="Noto Sans JP"/>
                <a:sym typeface="Noto Sans JP"/>
              </a:rPr>
              <a:t> -</a:t>
            </a:r>
            <a:r>
              <a:rPr lang="en-GB" sz="1100">
                <a:latin typeface="Noto Sans JP"/>
                <a:ea typeface="Noto Sans JP"/>
                <a:cs typeface="Noto Sans JP"/>
                <a:sym typeface="Noto Sans JP"/>
              </a:rPr>
              <a:t> </a:t>
            </a:r>
            <a:r>
              <a:rPr lang="en-GB" sz="1200" b="1">
                <a:latin typeface="Noto Sans JP"/>
                <a:ea typeface="Noto Sans JP"/>
                <a:cs typeface="Noto Sans JP"/>
                <a:sym typeface="Noto Sans JP"/>
              </a:rPr>
              <a:t>-</a:t>
            </a:r>
            <a:r>
              <a:rPr lang="en-GB" sz="1200">
                <a:latin typeface="Noto Sans JP"/>
                <a:ea typeface="Noto Sans JP"/>
                <a:cs typeface="Noto Sans JP"/>
                <a:sym typeface="Noto Sans JP"/>
              </a:rPr>
              <a:t> </a:t>
            </a:r>
            <a:r>
              <a:rPr lang="en-GB" sz="1100">
                <a:latin typeface="Noto Sans JP"/>
                <a:ea typeface="Noto Sans JP"/>
                <a:cs typeface="Noto Sans JP"/>
                <a:sym typeface="Noto Sans JP"/>
              </a:rPr>
              <a:t>What are the facts? What are the opinions?</a:t>
            </a:r>
            <a:endParaRPr/>
          </a:p>
          <a:p>
            <a:pPr marL="457200" lvl="0" indent="-323850" algn="l" rtl="0">
              <a:lnSpc>
                <a:spcPct val="100000"/>
              </a:lnSpc>
              <a:spcBef>
                <a:spcPts val="1000"/>
              </a:spcBef>
              <a:spcAft>
                <a:spcPts val="0"/>
              </a:spcAft>
              <a:buSzPts val="1500"/>
              <a:buAutoNum type="arabicPeriod"/>
            </a:pPr>
            <a:r>
              <a:rPr lang="en-GB" sz="1100" b="1" i="0" u="none" strike="noStrike" cap="none">
                <a:solidFill>
                  <a:srgbClr val="2760AA"/>
                </a:solidFill>
                <a:latin typeface="Noto Sans JP"/>
                <a:ea typeface="Noto Sans JP"/>
                <a:cs typeface="Noto Sans JP"/>
                <a:sym typeface="Noto Sans JP"/>
              </a:rPr>
              <a:t>Construct</a:t>
            </a:r>
            <a:r>
              <a:rPr lang="en-GB" sz="1100" b="1" i="0" u="none" strike="noStrike" cap="none">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 </a:t>
            </a:r>
            <a:r>
              <a:rPr lang="en-GB" sz="1200" b="1">
                <a:solidFill>
                  <a:schemeClr val="dk2"/>
                </a:solidFill>
                <a:latin typeface="Noto Sans JP"/>
                <a:ea typeface="Noto Sans JP"/>
                <a:cs typeface="Noto Sans JP"/>
                <a:sym typeface="Noto Sans JP"/>
              </a:rPr>
              <a:t>-</a:t>
            </a:r>
            <a:r>
              <a:rPr lang="en-GB" sz="1200">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Can you think of other ways to stop young people feeling embarrassed or ashamed about feeling lonely?</a:t>
            </a:r>
            <a:endParaRPr/>
          </a:p>
          <a:p>
            <a:pPr marL="457200" lvl="0" indent="-323850" algn="l" rtl="0">
              <a:lnSpc>
                <a:spcPct val="100000"/>
              </a:lnSpc>
              <a:spcBef>
                <a:spcPts val="1000"/>
              </a:spcBef>
              <a:spcAft>
                <a:spcPts val="0"/>
              </a:spcAft>
              <a:buSzPts val="1500"/>
              <a:buAutoNum type="arabicPeriod"/>
            </a:pPr>
            <a:r>
              <a:rPr lang="en-GB" sz="1100" b="1" i="0" u="none" strike="noStrike" cap="none">
                <a:solidFill>
                  <a:srgbClr val="2760AA"/>
                </a:solidFill>
                <a:latin typeface="Noto Sans JP"/>
                <a:ea typeface="Noto Sans JP"/>
                <a:cs typeface="Noto Sans JP"/>
                <a:sym typeface="Noto Sans JP"/>
              </a:rPr>
              <a:t>Express</a:t>
            </a:r>
            <a:r>
              <a:rPr lang="en-GB" sz="1100" b="1" i="0" u="none" strike="noStrike" cap="none">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 </a:t>
            </a:r>
            <a:r>
              <a:rPr lang="en-GB" sz="1200" b="1">
                <a:solidFill>
                  <a:schemeClr val="dk2"/>
                </a:solidFill>
                <a:latin typeface="Noto Sans JP"/>
                <a:ea typeface="Noto Sans JP"/>
                <a:cs typeface="Noto Sans JP"/>
                <a:sym typeface="Noto Sans JP"/>
              </a:rPr>
              <a:t>-</a:t>
            </a:r>
            <a:r>
              <a:rPr lang="en-GB" sz="1200">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Is feeling lonely embarrassing or not? </a:t>
            </a:r>
            <a:endParaRPr>
              <a:solidFill>
                <a:schemeClr val="dk2"/>
              </a:solidFill>
              <a:latin typeface="Noto Sans JP"/>
              <a:ea typeface="Noto Sans JP"/>
              <a:cs typeface="Noto Sans JP"/>
              <a:sym typeface="Noto Sans JP"/>
            </a:endParaRPr>
          </a:p>
          <a:p>
            <a:pPr marL="457200" lvl="0" indent="-323850" algn="l" rtl="0">
              <a:lnSpc>
                <a:spcPct val="115000"/>
              </a:lnSpc>
              <a:spcBef>
                <a:spcPts val="1000"/>
              </a:spcBef>
              <a:spcAft>
                <a:spcPts val="0"/>
              </a:spcAft>
              <a:buSzPts val="1500"/>
              <a:buAutoNum type="arabicPeriod"/>
            </a:pPr>
            <a:r>
              <a:rPr lang="en-GB" sz="1100" b="1" i="0" u="none" strike="noStrike" cap="none">
                <a:solidFill>
                  <a:srgbClr val="2760AA"/>
                </a:solidFill>
                <a:latin typeface="Noto Sans JP"/>
                <a:ea typeface="Noto Sans JP"/>
                <a:cs typeface="Noto Sans JP"/>
                <a:sym typeface="Noto Sans JP"/>
              </a:rPr>
              <a:t>Reflect</a:t>
            </a:r>
            <a:r>
              <a:rPr lang="en-GB" sz="1100" b="1" i="0" u="none" strike="noStrike" cap="none">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 </a:t>
            </a:r>
            <a:r>
              <a:rPr lang="en-GB" b="1">
                <a:solidFill>
                  <a:schemeClr val="dk2"/>
                </a:solidFill>
                <a:latin typeface="Noto Sans JP"/>
                <a:ea typeface="Noto Sans JP"/>
                <a:cs typeface="Noto Sans JP"/>
                <a:sym typeface="Noto Sans JP"/>
              </a:rPr>
              <a:t>-</a:t>
            </a:r>
            <a:r>
              <a:rPr lang="en-GB">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Imagine your best friend has admitted they’re lonely. What could you say to them in that moment?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You could give them 5 minutes to discuss the questions and then spend some time reviewing and sharing responses when they’ve worked through all six.</a:t>
            </a:r>
            <a:endParaRPr>
              <a:solidFill>
                <a:schemeClr val="dk1"/>
              </a:solidFill>
            </a:endParaRPr>
          </a:p>
          <a:p>
            <a:pPr marL="0" lvl="0" indent="0" algn="l" rtl="0">
              <a:lnSpc>
                <a:spcPct val="100000"/>
              </a:lnSpc>
              <a:spcBef>
                <a:spcPts val="1200"/>
              </a:spcBef>
              <a:spcAft>
                <a:spcPts val="0"/>
              </a:spcAft>
              <a:buSzPts val="1100"/>
              <a:buNone/>
            </a:pPr>
            <a:r>
              <a:rPr lang="en-GB">
                <a:solidFill>
                  <a:schemeClr val="dk1"/>
                </a:solidFill>
              </a:rPr>
              <a:t>Alternatively, you could give each group a question to focus on in more detail and then share ideas as a class.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Encourage them to add any interesting ideas or useful information to their </a:t>
            </a:r>
            <a:r>
              <a:rPr lang="en-GB" b="1">
                <a:solidFill>
                  <a:schemeClr val="dk1"/>
                </a:solidFill>
              </a:rPr>
              <a:t>Mind Map</a:t>
            </a:r>
            <a:r>
              <a:rPr lang="en-GB">
                <a:solidFill>
                  <a:schemeClr val="dk1"/>
                </a:solidFill>
              </a:rPr>
              <a:t>, in their </a:t>
            </a:r>
            <a:r>
              <a:rPr lang="en-GB" b="1">
                <a:solidFill>
                  <a:schemeClr val="dk1"/>
                </a:solidFill>
              </a:rPr>
              <a:t>Competition Worksheet</a:t>
            </a:r>
            <a:r>
              <a:rPr lang="en-GB">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- 1 min</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Seat students around creative materials. This can be for drawing, building or making.</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Each student should have a </a:t>
            </a:r>
            <a:r>
              <a:rPr lang="en-GB" b="1">
                <a:solidFill>
                  <a:schemeClr val="dk1"/>
                </a:solidFill>
              </a:rPr>
              <a:t>Competition Worksheet</a:t>
            </a:r>
            <a:r>
              <a:rPr lang="en-GB">
                <a:solidFill>
                  <a:schemeClr val="dk1"/>
                </a:solidFill>
              </a:rPr>
              <a:t> in front of them. </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Explain that they are going to listen to the </a:t>
            </a:r>
            <a:r>
              <a:rPr lang="en-GB" b="1">
                <a:solidFill>
                  <a:schemeClr val="dk1"/>
                </a:solidFill>
              </a:rPr>
              <a:t>LEGO Build the Change</a:t>
            </a:r>
            <a:r>
              <a:rPr lang="en-GB">
                <a:solidFill>
                  <a:schemeClr val="dk1"/>
                </a:solidFill>
              </a:rPr>
              <a:t> </a:t>
            </a:r>
            <a:r>
              <a:rPr lang="en-GB" b="1">
                <a:solidFill>
                  <a:schemeClr val="dk1"/>
                </a:solidFill>
              </a:rPr>
              <a:t>Planet People Podcast</a:t>
            </a:r>
            <a:r>
              <a:rPr lang="en-GB">
                <a:solidFill>
                  <a:schemeClr val="dk1"/>
                </a:solidFill>
              </a:rPr>
              <a:t>, which will explore </a:t>
            </a:r>
            <a:r>
              <a:rPr lang="en-GB" sz="1800" b="0" i="1" u="none" strike="noStrike">
                <a:solidFill>
                  <a:srgbClr val="000000"/>
                </a:solidFill>
                <a:latin typeface="Arial"/>
                <a:ea typeface="Arial"/>
                <a:cs typeface="Arial"/>
                <a:sym typeface="Arial"/>
              </a:rPr>
              <a:t>why belonging so important for people and the planet</a:t>
            </a:r>
            <a:r>
              <a:rPr lang="en-GB">
                <a:solidFill>
                  <a:schemeClr val="dk1"/>
                </a:solidFill>
              </a:rPr>
              <a:t>, with an expert on the subject. </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Inform them that they will be able to build or draw while they listen. They will be quizzed too so they should listen while they create.</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They should also remember to keep adding useful information or ideas to the topic </a:t>
            </a:r>
            <a:r>
              <a:rPr lang="en-GB" b="1">
                <a:solidFill>
                  <a:schemeClr val="dk1"/>
                </a:solidFill>
              </a:rPr>
              <a:t>Mind Map</a:t>
            </a:r>
            <a:r>
              <a:rPr lang="en-GB">
                <a:solidFill>
                  <a:schemeClr val="dk1"/>
                </a:solidFill>
              </a:rPr>
              <a:t> they started in their </a:t>
            </a:r>
            <a:r>
              <a:rPr lang="en-GB" b="1">
                <a:solidFill>
                  <a:schemeClr val="dk1"/>
                </a:solidFill>
              </a:rPr>
              <a:t>Competition Worksheet</a:t>
            </a:r>
            <a:r>
              <a:rPr lang="en-GB">
                <a:solidFill>
                  <a:schemeClr val="dk1"/>
                </a:solidFill>
              </a:rPr>
              <a:t>.</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Time - 25 mins to listen to the podcast, with pauses. </a:t>
            </a:r>
            <a:endParaRPr>
              <a:solidFill>
                <a:schemeClr val="dk1"/>
              </a:solidFill>
            </a:endParaRPr>
          </a:p>
          <a:p>
            <a:pPr marL="0" lvl="0" indent="0" algn="l" rtl="0">
              <a:spcBef>
                <a:spcPts val="0"/>
              </a:spcBef>
              <a:spcAft>
                <a:spcPts val="0"/>
              </a:spcAft>
              <a:buNone/>
            </a:pPr>
            <a:r>
              <a:rPr lang="en-GB">
                <a:solidFill>
                  <a:schemeClr val="dk1"/>
                </a:solidFill>
              </a:rPr>
              <a:t>https://www.youtube.com/watch?v=4r0TgO6pFC8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lnSpc>
                <a:spcPct val="100000"/>
              </a:lnSpc>
              <a:spcBef>
                <a:spcPts val="0"/>
              </a:spcBef>
              <a:spcAft>
                <a:spcPts val="0"/>
              </a:spcAft>
              <a:buSzPts val="1100"/>
              <a:buFont typeface="Arial"/>
              <a:buAutoNum type="arabicPeriod"/>
            </a:pPr>
            <a:r>
              <a:rPr lang="en-GB" sz="1800" b="1" i="0" u="none" strike="noStrike">
                <a:solidFill>
                  <a:srgbClr val="000000"/>
                </a:solidFill>
                <a:latin typeface="Arial"/>
                <a:ea typeface="Arial"/>
                <a:cs typeface="Arial"/>
                <a:sym typeface="Arial"/>
              </a:rPr>
              <a:t>Play</a:t>
            </a:r>
            <a:r>
              <a:rPr lang="en-GB" sz="1800" b="0" i="0" u="none" strike="noStrike">
                <a:solidFill>
                  <a:srgbClr val="000000"/>
                </a:solidFill>
                <a:latin typeface="Arial"/>
                <a:ea typeface="Arial"/>
                <a:cs typeface="Arial"/>
                <a:sym typeface="Arial"/>
              </a:rPr>
              <a:t> </a:t>
            </a:r>
            <a:r>
              <a:rPr lang="en-GB" sz="1800" b="1" i="0" u="none" strike="noStrike">
                <a:solidFill>
                  <a:srgbClr val="000000"/>
                </a:solidFill>
                <a:latin typeface="Arial"/>
                <a:ea typeface="Arial"/>
                <a:cs typeface="Arial"/>
                <a:sym typeface="Arial"/>
              </a:rPr>
              <a:t>part 1 of the Planet People Podcast (5 mins)</a:t>
            </a:r>
            <a:r>
              <a:rPr lang="en-GB" sz="1800" b="0" i="0" u="none" strike="noStrike">
                <a:solidFill>
                  <a:srgbClr val="000000"/>
                </a:solidFill>
                <a:latin typeface="Arial"/>
                <a:ea typeface="Arial"/>
                <a:cs typeface="Arial"/>
                <a:sym typeface="Arial"/>
              </a:rPr>
              <a:t>, pause at 5:10 </a:t>
            </a:r>
            <a:endParaRPr sz="1800" b="1" i="0" u="none" strike="noStrike">
              <a:solidFill>
                <a:srgbClr val="000000"/>
              </a:solidFill>
              <a:latin typeface="Arial"/>
              <a:ea typeface="Arial"/>
              <a:cs typeface="Arial"/>
              <a:sym typeface="Arial"/>
            </a:endParaRPr>
          </a:p>
          <a:p>
            <a:pPr marL="158750" lvl="0" indent="-158750" algn="l" rtl="0">
              <a:lnSpc>
                <a:spcPct val="100000"/>
              </a:lnSpc>
              <a:spcBef>
                <a:spcPts val="0"/>
              </a:spcBef>
              <a:spcAft>
                <a:spcPts val="0"/>
              </a:spcAft>
              <a:buSzPts val="1100"/>
              <a:buNone/>
            </a:pPr>
            <a:r>
              <a:rPr lang="en-GB" sz="1800" b="0" i="0" u="none" strike="noStrike">
                <a:solidFill>
                  <a:srgbClr val="000000"/>
                </a:solidFill>
                <a:latin typeface="Arial"/>
                <a:ea typeface="Arial"/>
                <a:cs typeface="Arial"/>
                <a:sym typeface="Arial"/>
              </a:rPr>
              <a:t>In this part, students will:</a:t>
            </a:r>
            <a:endParaRPr b="0"/>
          </a:p>
          <a:p>
            <a:pPr marL="457200" lvl="0" indent="-298450" algn="l" rtl="0">
              <a:lnSpc>
                <a:spcPct val="100000"/>
              </a:lnSpc>
              <a:spcBef>
                <a:spcPts val="0"/>
              </a:spcBef>
              <a:spcAft>
                <a:spcPts val="0"/>
              </a:spcAft>
              <a:buSzPts val="1100"/>
              <a:buFont typeface="Arial"/>
              <a:buChar char="•"/>
            </a:pPr>
            <a:r>
              <a:rPr lang="en-GB" sz="1800" b="0" i="0" u="none" strike="noStrike">
                <a:solidFill>
                  <a:srgbClr val="000000"/>
                </a:solidFill>
                <a:latin typeface="Arial"/>
                <a:ea typeface="Arial"/>
                <a:cs typeface="Arial"/>
                <a:sym typeface="Arial"/>
              </a:rPr>
              <a:t>Be introduced to the topic: loneliness and belonging</a:t>
            </a:r>
            <a:endParaRPr/>
          </a:p>
          <a:p>
            <a:pPr marL="457200" lvl="0" indent="-298450" algn="l" rtl="0">
              <a:lnSpc>
                <a:spcPct val="100000"/>
              </a:lnSpc>
              <a:spcBef>
                <a:spcPts val="0"/>
              </a:spcBef>
              <a:spcAft>
                <a:spcPts val="0"/>
              </a:spcAft>
              <a:buSzPts val="1100"/>
              <a:buFont typeface="Arial"/>
              <a:buChar char="•"/>
            </a:pPr>
            <a:r>
              <a:rPr lang="en-GB" sz="1800" b="0" i="0" u="none" strike="noStrike">
                <a:solidFill>
                  <a:srgbClr val="000000"/>
                </a:solidFill>
                <a:latin typeface="Arial"/>
                <a:ea typeface="Arial"/>
                <a:cs typeface="Arial"/>
                <a:sym typeface="Arial"/>
              </a:rPr>
              <a:t>Complete a mini-build challenge: Create an object or place that brings people together</a:t>
            </a:r>
            <a:endParaRPr/>
          </a:p>
          <a:p>
            <a:pPr marL="457200" lvl="0" indent="-298450" algn="l" rtl="0">
              <a:lnSpc>
                <a:spcPct val="100000"/>
              </a:lnSpc>
              <a:spcBef>
                <a:spcPts val="0"/>
              </a:spcBef>
              <a:spcAft>
                <a:spcPts val="0"/>
              </a:spcAft>
              <a:buSzPts val="1100"/>
              <a:buFont typeface="Arial"/>
              <a:buChar char="•"/>
            </a:pPr>
            <a:r>
              <a:rPr lang="en-GB" sz="1800" b="0" i="0" u="none" strike="noStrike">
                <a:solidFill>
                  <a:srgbClr val="000000"/>
                </a:solidFill>
                <a:latin typeface="Arial"/>
                <a:ea typeface="Arial"/>
                <a:cs typeface="Arial"/>
                <a:sym typeface="Arial"/>
              </a:rPr>
              <a:t>Understand a bit about our guest, their job and how they help people and the planet.</a:t>
            </a:r>
            <a:endParaRPr/>
          </a:p>
          <a:p>
            <a:pPr marL="158750" lvl="0" indent="-158750" algn="l" rtl="0">
              <a:lnSpc>
                <a:spcPct val="100000"/>
              </a:lnSpc>
              <a:spcBef>
                <a:spcPts val="0"/>
              </a:spcBef>
              <a:spcAft>
                <a:spcPts val="0"/>
              </a:spcAft>
              <a:buSzPts val="1100"/>
              <a:buNone/>
            </a:pPr>
            <a:r>
              <a:rPr lang="en-GB" sz="1800" b="1" i="0" u="none" strike="noStrike">
                <a:solidFill>
                  <a:srgbClr val="000000"/>
                </a:solidFill>
                <a:latin typeface="Arial"/>
                <a:ea typeface="Arial"/>
                <a:cs typeface="Arial"/>
                <a:sym typeface="Arial"/>
              </a:rPr>
              <a:t>2.    Pause the podcast at 5:10,</a:t>
            </a:r>
            <a:r>
              <a:rPr lang="en-GB" sz="1800" b="0" i="0" u="none" strike="noStrike">
                <a:solidFill>
                  <a:srgbClr val="000000"/>
                </a:solidFill>
                <a:latin typeface="Arial"/>
                <a:ea typeface="Arial"/>
                <a:cs typeface="Arial"/>
                <a:sym typeface="Arial"/>
              </a:rPr>
              <a:t> (see Podcast Pause 1 Slide 15)</a:t>
            </a:r>
            <a:endParaRPr b="0"/>
          </a:p>
          <a:p>
            <a:pPr marL="457200" lvl="0" indent="-298450" algn="l" rtl="0">
              <a:lnSpc>
                <a:spcPct val="100000"/>
              </a:lnSpc>
              <a:spcBef>
                <a:spcPts val="0"/>
              </a:spcBef>
              <a:spcAft>
                <a:spcPts val="0"/>
              </a:spcAft>
              <a:buSzPts val="1100"/>
              <a:buNone/>
            </a:pPr>
            <a:br>
              <a:rPr lang="en-GB" b="0"/>
            </a:br>
            <a:br>
              <a:rPr lang="en-GB" b="0"/>
            </a:b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- 4 mins for this pause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Allow students to finish their mini-build challenge: </a:t>
            </a:r>
            <a:r>
              <a:rPr lang="en-GB" sz="1100">
                <a:solidFill>
                  <a:schemeClr val="lt1"/>
                </a:solidFill>
                <a:latin typeface="Noto Sans JP"/>
                <a:ea typeface="Noto Sans JP"/>
                <a:cs typeface="Noto Sans JP"/>
                <a:sym typeface="Noto Sans JP"/>
              </a:rPr>
              <a:t>Create an object or place that brings people together</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Share some ideas.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Direct students to their </a:t>
            </a:r>
            <a:r>
              <a:rPr lang="en-GB" b="1">
                <a:solidFill>
                  <a:schemeClr val="dk1"/>
                </a:solidFill>
              </a:rPr>
              <a:t>Competition Worksheet</a:t>
            </a:r>
            <a:r>
              <a:rPr lang="en-GB">
                <a:solidFill>
                  <a:schemeClr val="dk1"/>
                </a:solidFill>
              </a:rPr>
              <a: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As they listen to Part 2, next, remind them to add to their topic </a:t>
            </a:r>
            <a:r>
              <a:rPr lang="en-GB" b="1">
                <a:solidFill>
                  <a:schemeClr val="dk1"/>
                </a:solidFill>
              </a:rPr>
              <a:t>Mind Map </a:t>
            </a:r>
            <a:r>
              <a:rPr lang="en-GB">
                <a:solidFill>
                  <a:schemeClr val="dk1"/>
                </a:solidFill>
              </a:rPr>
              <a:t>by drawing or writing down interesting or inspiring words or ideas.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Play part 2 (from 5:10) of the Planet People Podcast (6 mins)</a:t>
            </a:r>
            <a:r>
              <a:rPr lang="en-GB">
                <a:solidFill>
                  <a:schemeClr val="dk1"/>
                </a:solidFill>
              </a:rPr>
              <a:t>, pause at 11.08 (if you need the link to the podcast again it’s https://www.youtube.com/watch?v=4r0TgO6pFC8).</a:t>
            </a:r>
            <a:endParaRPr/>
          </a:p>
          <a:p>
            <a:pPr marL="158750" lvl="0" indent="0" algn="l" rtl="0">
              <a:lnSpc>
                <a:spcPct val="115000"/>
              </a:lnSpc>
              <a:spcBef>
                <a:spcPts val="0"/>
              </a:spcBef>
              <a:spcAft>
                <a:spcPts val="0"/>
              </a:spcAft>
              <a:buClr>
                <a:schemeClr val="dk1"/>
              </a:buClr>
              <a:buSzPts val="1100"/>
              <a:buNone/>
            </a:pPr>
            <a:r>
              <a:rPr lang="en-GB">
                <a:solidFill>
                  <a:schemeClr val="dk1"/>
                </a:solidFill>
              </a:rPr>
              <a:t>In this part, students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Listen to the hosts interview the guest expert using the Investigation of the Day question: W</a:t>
            </a:r>
            <a:r>
              <a:rPr lang="en-GB" sz="1100" b="0" i="1" u="none" strike="noStrike">
                <a:solidFill>
                  <a:srgbClr val="000000"/>
                </a:solidFill>
                <a:latin typeface="Arial"/>
                <a:ea typeface="Arial"/>
                <a:cs typeface="Arial"/>
                <a:sym typeface="Arial"/>
              </a:rPr>
              <a:t>hy belonging so important for people and the planet?</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Pupils create a Mind Map in their </a:t>
            </a:r>
            <a:r>
              <a:rPr lang="en-GB" b="1">
                <a:solidFill>
                  <a:schemeClr val="dk1"/>
                </a:solidFill>
              </a:rPr>
              <a:t>Competition Worksheet</a:t>
            </a:r>
            <a:r>
              <a:rPr lang="en-GB">
                <a:solidFill>
                  <a:schemeClr val="dk1"/>
                </a:solidFill>
              </a:rPr>
              <a:t> to record ideas as they listen.</a:t>
            </a:r>
            <a:endParaRPr/>
          </a:p>
          <a:p>
            <a:pPr marL="158750" marR="0" lvl="0" indent="0" algn="l" rtl="0">
              <a:lnSpc>
                <a:spcPct val="100000"/>
              </a:lnSpc>
              <a:spcBef>
                <a:spcPts val="0"/>
              </a:spcBef>
              <a:spcAft>
                <a:spcPts val="0"/>
              </a:spcAft>
              <a:buClr>
                <a:schemeClr val="dk1"/>
              </a:buClr>
              <a:buSzPts val="1100"/>
              <a:buFont typeface="Arial"/>
              <a:buNone/>
            </a:pPr>
            <a:r>
              <a:rPr lang="en-GB" b="1">
                <a:solidFill>
                  <a:schemeClr val="dk1"/>
                </a:solidFill>
              </a:rPr>
              <a:t>2.    Pause the podcast at 11.08, </a:t>
            </a:r>
            <a:r>
              <a:rPr lang="en-GB">
                <a:solidFill>
                  <a:schemeClr val="dk1"/>
                </a:solidFill>
              </a:rPr>
              <a:t>(see Podcast Pause 2 Slide 17)</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a:t>
            </a:r>
            <a:r>
              <a:rPr lang="en-GB">
                <a:solidFill>
                  <a:schemeClr val="dk1"/>
                </a:solidFill>
              </a:rPr>
              <a:t>2 mins for this pause</a:t>
            </a:r>
            <a:endParaRPr>
              <a:solidFill>
                <a:srgbClr val="000000"/>
              </a:solidFill>
            </a:endParaRPr>
          </a:p>
          <a:p>
            <a:pPr marL="0" lvl="0" indent="0" algn="l" rtl="0">
              <a:lnSpc>
                <a:spcPct val="100000"/>
              </a:lnSpc>
              <a:spcBef>
                <a:spcPts val="0"/>
              </a:spcBef>
              <a:spcAft>
                <a:spcPts val="0"/>
              </a:spcAft>
              <a:buSzPts val="1100"/>
              <a:buNone/>
            </a:pPr>
            <a:endParaRPr>
              <a:solidFill>
                <a:srgbClr val="000000"/>
              </a:solidFill>
            </a:endParaRPr>
          </a:p>
          <a:p>
            <a:pPr marL="0" lvl="0" indent="0" algn="l" rtl="0">
              <a:lnSpc>
                <a:spcPct val="100000"/>
              </a:lnSpc>
              <a:spcBef>
                <a:spcPts val="0"/>
              </a:spcBef>
              <a:spcAft>
                <a:spcPts val="0"/>
              </a:spcAft>
              <a:buSzPts val="1100"/>
              <a:buNone/>
            </a:pPr>
            <a:r>
              <a:rPr lang="en-GB">
                <a:solidFill>
                  <a:schemeClr val="dk1"/>
                </a:solidFill>
              </a:rPr>
              <a:t>Take a moment to encourage students to share what they have written down on their worksheet. </a:t>
            </a:r>
            <a:r>
              <a:rPr lang="en-GB" sz="1800" b="0" i="0">
                <a:solidFill>
                  <a:srgbClr val="000000"/>
                </a:solidFill>
                <a:latin typeface="Arial"/>
                <a:ea typeface="Arial"/>
                <a:cs typeface="Arial"/>
                <a:sym typeface="Arial"/>
              </a:rPr>
              <a:t>Use these </a:t>
            </a:r>
            <a:r>
              <a:rPr lang="en-GB" sz="1800" b="1" i="0">
                <a:solidFill>
                  <a:srgbClr val="000000"/>
                </a:solidFill>
                <a:latin typeface="Arial"/>
                <a:ea typeface="Arial"/>
                <a:cs typeface="Arial"/>
                <a:sym typeface="Arial"/>
              </a:rPr>
              <a:t>comprehension questions</a:t>
            </a:r>
            <a:r>
              <a:rPr lang="en-GB" sz="1800" b="0" i="0">
                <a:solidFill>
                  <a:srgbClr val="000000"/>
                </a:solidFill>
                <a:latin typeface="Arial"/>
                <a:ea typeface="Arial"/>
                <a:cs typeface="Arial"/>
                <a:sym typeface="Arial"/>
              </a:rPr>
              <a:t> to check for understanding</a:t>
            </a:r>
            <a:r>
              <a:rPr lang="en-GB" sz="1800" b="0" i="0">
                <a:solidFill>
                  <a:schemeClr val="dk1"/>
                </a:solidFill>
                <a:latin typeface="Arial"/>
                <a:ea typeface="Arial"/>
                <a:cs typeface="Arial"/>
                <a:sym typeface="Arial"/>
              </a:rPr>
              <a:t>:</a:t>
            </a:r>
            <a:endParaRPr/>
          </a:p>
          <a:p>
            <a:pPr marL="0" lvl="0" indent="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AutoNum type="arabicPeriod"/>
            </a:pPr>
            <a:r>
              <a:rPr lang="en-GB" sz="1800" b="0" i="0">
                <a:solidFill>
                  <a:schemeClr val="dk1"/>
                </a:solidFill>
                <a:latin typeface="Arial"/>
                <a:ea typeface="Arial"/>
                <a:cs typeface="Arial"/>
                <a:sym typeface="Arial"/>
              </a:rPr>
              <a:t>What is the Centre for Loneliness Studies and what does it do? Can they recall three ways they study loneliness? It’s part of Sheffield Hallum University and they research all kind of things around loneliness, how it affects people and what we can do about it. This includes:</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Why do people feel lonely?</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What kinds of people are more likely to feel lonely and why?</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What events in our lives make us feel lonelier?</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How does where we live either make us feel lonely or connected.</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How can we help people feel less lonely and more connected?</a:t>
            </a:r>
            <a:endParaRPr/>
          </a:p>
          <a:p>
            <a:pPr marL="800100" lvl="1" indent="-27305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Font typeface="Arial"/>
              <a:buAutoNum type="arabicPeriod"/>
            </a:pPr>
            <a:r>
              <a:rPr lang="en-GB" sz="1800" b="0" i="0">
                <a:solidFill>
                  <a:schemeClr val="dk1"/>
                </a:solidFill>
                <a:latin typeface="Arial"/>
                <a:ea typeface="Arial"/>
                <a:cs typeface="Arial"/>
                <a:sym typeface="Arial"/>
              </a:rPr>
              <a:t>What are some good examples of projects successfully tackling loneliness? Why are these effective? Can they think of any of their own examples of projects or activities they’ve seen or experienced that might help with loneliness?</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Intergenerational living – where young people and older people live side-by-side</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Intergenerational creative projects like making music, songwriting and art together </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Social robots are like pets or friends that can help a lonely person with companionship, daily support and connect them to the outside world.</a:t>
            </a:r>
            <a:endParaRPr/>
          </a:p>
          <a:p>
            <a:pPr marL="800100" lvl="1" indent="-342900" algn="l" rtl="0">
              <a:lnSpc>
                <a:spcPct val="100000"/>
              </a:lnSpc>
              <a:spcBef>
                <a:spcPts val="0"/>
              </a:spcBef>
              <a:spcAft>
                <a:spcPts val="0"/>
              </a:spcAft>
              <a:buSzPts val="1100"/>
              <a:buChar char="○"/>
            </a:pPr>
            <a:r>
              <a:rPr lang="en-GB" sz="1800" b="0" i="0">
                <a:solidFill>
                  <a:schemeClr val="dk1"/>
                </a:solidFill>
                <a:latin typeface="Arial"/>
                <a:ea typeface="Arial"/>
                <a:cs typeface="Arial"/>
                <a:sym typeface="Arial"/>
              </a:rPr>
              <a:t>Friendly benches surrounded by nature which provide spaces where people in a communities can rest, get to know each other and connect with nature all at once.</a:t>
            </a:r>
            <a:endParaRPr/>
          </a:p>
          <a:p>
            <a:pPr marL="800100" lvl="1" indent="-27305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Font typeface="Arial"/>
              <a:buAutoNum type="arabicPeriod"/>
            </a:pPr>
            <a:r>
              <a:rPr lang="en-GB" sz="1800" b="0" i="0">
                <a:solidFill>
                  <a:schemeClr val="dk1"/>
                </a:solidFill>
                <a:latin typeface="Arial"/>
                <a:ea typeface="Arial"/>
                <a:cs typeface="Arial"/>
                <a:sym typeface="Arial"/>
              </a:rPr>
              <a:t>We live in a world full of people. Why do we still feel lonely? Often this is because we don’t have meaningful relationships. These are the types of relationships where we share the same interests, think similar things or want similar things out of life. We all feel lonely sometimes – its part of being human. Some people are more likely to feel lonely. Age can cause us to feel lonely as well big life events like losing someone or something you love (grief), changing school, works or moving house. These are usually temporary and go away as we make new connections.</a:t>
            </a:r>
            <a:endParaRPr/>
          </a:p>
          <a:p>
            <a:pPr marL="342900" lvl="0" indent="-273050" algn="l" rtl="0">
              <a:lnSpc>
                <a:spcPct val="100000"/>
              </a:lnSpc>
              <a:spcBef>
                <a:spcPts val="0"/>
              </a:spcBef>
              <a:spcAft>
                <a:spcPts val="0"/>
              </a:spcAft>
              <a:buSzPts val="1100"/>
              <a:buFont typeface="Arial"/>
              <a:buNone/>
            </a:pPr>
            <a:endParaRPr sz="1800" b="0" i="0">
              <a:solidFill>
                <a:schemeClr val="dk1"/>
              </a:solidFill>
              <a:latin typeface="Arial"/>
              <a:ea typeface="Arial"/>
              <a:cs typeface="Arial"/>
              <a:sym typeface="Arial"/>
            </a:endParaRPr>
          </a:p>
          <a:p>
            <a:pPr marL="342900" lvl="0" indent="-342900" algn="l" rtl="0">
              <a:lnSpc>
                <a:spcPct val="100000"/>
              </a:lnSpc>
              <a:spcBef>
                <a:spcPts val="0"/>
              </a:spcBef>
              <a:spcAft>
                <a:spcPts val="0"/>
              </a:spcAft>
              <a:buSzPts val="1100"/>
              <a:buFont typeface="Arial"/>
              <a:buAutoNum type="arabicPeriod"/>
            </a:pPr>
            <a:r>
              <a:rPr lang="en-GB" sz="1800" b="0" i="0">
                <a:solidFill>
                  <a:schemeClr val="dk1"/>
                </a:solidFill>
                <a:latin typeface="Arial"/>
                <a:ea typeface="Arial"/>
                <a:cs typeface="Arial"/>
                <a:sym typeface="Arial"/>
              </a:rPr>
              <a:t>You may wish to ask students to consider what a meaningful relationship might look like. Can they describe them? What would the features be? Maybe they could reflect quietly on the meaningful relationships in their own lives and ways they could find even more of these. You could ask them to imagine they are helping a friend who is feeling lonely. What advice would they give them, based on what they’ve heard so far.</a:t>
            </a:r>
            <a:endParaRPr/>
          </a:p>
          <a:p>
            <a:pPr marL="0" lvl="0" indent="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0" i="0">
                <a:solidFill>
                  <a:schemeClr val="dk1"/>
                </a:solidFill>
                <a:latin typeface="Arial"/>
                <a:ea typeface="Arial"/>
                <a:cs typeface="Arial"/>
                <a:sym typeface="Arial"/>
              </a:rPr>
              <a:t>5. Ask students to consider the Investigation of the Day question: </a:t>
            </a:r>
            <a:r>
              <a:rPr lang="en-GB" sz="1800" b="0" i="0" u="none" strike="noStrike" cap="none">
                <a:solidFill>
                  <a:srgbClr val="EFEDED"/>
                </a:solidFill>
                <a:latin typeface="Noto Sans JP"/>
                <a:ea typeface="Noto Sans JP"/>
                <a:cs typeface="Noto Sans JP"/>
                <a:sym typeface="Noto Sans JP"/>
              </a:rPr>
              <a:t>Why is belonging so important for people and our planet? Invite students to share their thoughts based on what they’ve learned so far.</a:t>
            </a:r>
            <a:endParaRPr/>
          </a:p>
          <a:p>
            <a:pPr marL="0" lvl="0" indent="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sz="1800" b="0" i="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100"/>
              <a:buNone/>
            </a:pPr>
            <a:endParaRPr sz="1800" b="0" i="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100"/>
              <a:buNone/>
            </a:pPr>
            <a:endParaRPr/>
          </a:p>
          <a:p>
            <a:pPr marL="158750" lvl="0" indent="0" algn="l" rtl="0">
              <a:lnSpc>
                <a:spcPct val="100000"/>
              </a:lnSpc>
              <a:spcBef>
                <a:spcPts val="0"/>
              </a:spcBef>
              <a:spcAft>
                <a:spcPts val="0"/>
              </a:spcAft>
              <a:buClr>
                <a:schemeClr val="dk1"/>
              </a:buClr>
              <a:buSzPts val="1100"/>
              <a:buNone/>
            </a:pPr>
            <a:endParaRPr>
              <a:solidFill>
                <a:schemeClr val="dk1"/>
              </a:solidFill>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chemeClr val="dk1"/>
              </a:buClr>
              <a:buSzPts val="1100"/>
              <a:buFont typeface="Arial"/>
              <a:buAutoNum type="arabicPeriod"/>
            </a:pPr>
            <a:r>
              <a:rPr lang="en-GB">
                <a:solidFill>
                  <a:schemeClr val="dk1"/>
                </a:solidFill>
              </a:rPr>
              <a:t>Play part 3 (from 11:08) of the </a:t>
            </a:r>
            <a:r>
              <a:rPr lang="en-GB" b="1">
                <a:solidFill>
                  <a:schemeClr val="dk1"/>
                </a:solidFill>
              </a:rPr>
              <a:t>Planet People Podcast, </a:t>
            </a:r>
            <a:r>
              <a:rPr lang="en-GB" b="0">
                <a:solidFill>
                  <a:schemeClr val="dk1"/>
                </a:solidFill>
              </a:rPr>
              <a:t>to the end </a:t>
            </a:r>
            <a:r>
              <a:rPr lang="en-GB" b="1">
                <a:solidFill>
                  <a:schemeClr val="dk1"/>
                </a:solidFill>
              </a:rPr>
              <a:t>(8 mins)</a:t>
            </a:r>
            <a:r>
              <a:rPr lang="en-GB">
                <a:solidFill>
                  <a:schemeClr val="dk1"/>
                </a:solidFill>
              </a:rPr>
              <a:t>. (if you need the link to the podcast again it’s https://www.youtube.com/watch?v=4r0TgO6pFC8).</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457200" lvl="0" indent="0" algn="l" rtl="0">
              <a:lnSpc>
                <a:spcPct val="100000"/>
              </a:lnSpc>
              <a:spcBef>
                <a:spcPts val="0"/>
              </a:spcBef>
              <a:spcAft>
                <a:spcPts val="0"/>
              </a:spcAft>
              <a:buSzPts val="1100"/>
              <a:buNone/>
            </a:pPr>
            <a:r>
              <a:rPr lang="en-GB">
                <a:solidFill>
                  <a:schemeClr val="dk1"/>
                </a:solidFill>
              </a:rPr>
              <a:t>In this part, students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Recap on the conversation</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Be introduced to the Build the Change design challenge</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Record any inspiring ideas on their </a:t>
            </a:r>
            <a:r>
              <a:rPr lang="en-GB" b="1">
                <a:solidFill>
                  <a:schemeClr val="dk1"/>
                </a:solidFill>
              </a:rPr>
              <a:t>Competition Worksheet</a:t>
            </a:r>
            <a:r>
              <a:rPr lang="en-GB">
                <a:solidFill>
                  <a:schemeClr val="dk1"/>
                </a:solidFill>
              </a:rPr>
              <a:t>.</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Understand how they can enter their ideas into our competition.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students that: Feeling lonely sometimes is part of being human. All humans want to feel like they belong and feel connected to others. What if </a:t>
            </a:r>
            <a:r>
              <a:rPr lang="en-GB" sz="1100" b="1" i="1">
                <a:solidFill>
                  <a:srgbClr val="EFEDED"/>
                </a:solidFill>
                <a:latin typeface="Noto Sans JP"/>
                <a:ea typeface="Noto Sans JP"/>
                <a:cs typeface="Noto Sans JP"/>
                <a:sym typeface="Noto Sans JP"/>
              </a:rPr>
              <a:t>you</a:t>
            </a:r>
            <a:r>
              <a:rPr lang="en-GB" sz="1100">
                <a:solidFill>
                  <a:srgbClr val="EFEDED"/>
                </a:solidFill>
                <a:latin typeface="Noto Sans JP"/>
                <a:ea typeface="Noto Sans JP"/>
                <a:cs typeface="Noto Sans JP"/>
                <a:sym typeface="Noto Sans JP"/>
              </a:rPr>
              <a:t> could create something amazing to help everyone in your community feel happier and more connected to others? This is your chance to design a brilliant solution to bring people together! </a:t>
            </a:r>
            <a:br>
              <a:rPr lang="en-GB" sz="1100">
                <a:solidFill>
                  <a:srgbClr val="EFEDED"/>
                </a:solidFill>
                <a:latin typeface="Noto Sans JP"/>
                <a:ea typeface="Noto Sans JP"/>
                <a:cs typeface="Noto Sans JP"/>
                <a:sym typeface="Noto Sans JP"/>
              </a:rPr>
            </a:br>
            <a:endParaRPr/>
          </a:p>
          <a:p>
            <a:pPr marL="0" lvl="0" indent="0" algn="l" rtl="0">
              <a:lnSpc>
                <a:spcPct val="100000"/>
              </a:lnSpc>
              <a:spcBef>
                <a:spcPts val="0"/>
              </a:spcBef>
              <a:spcAft>
                <a:spcPts val="0"/>
              </a:spcAft>
              <a:buSzPts val="1100"/>
              <a:buNone/>
            </a:pPr>
            <a:r>
              <a:rPr lang="en-GB"/>
              <a:t>Set the Build the Change challenge using the slide: </a:t>
            </a:r>
            <a:endParaRPr/>
          </a:p>
          <a:p>
            <a:pPr marL="0" lvl="0" indent="0" algn="l" rtl="0">
              <a:lnSpc>
                <a:spcPct val="115000"/>
              </a:lnSpc>
              <a:spcBef>
                <a:spcPts val="0"/>
              </a:spcBef>
              <a:spcAft>
                <a:spcPts val="0"/>
              </a:spcAft>
              <a:buClr>
                <a:schemeClr val="dk1"/>
              </a:buClr>
              <a:buSzPts val="1100"/>
              <a:buFont typeface="Arial"/>
              <a:buNone/>
            </a:pPr>
            <a:r>
              <a:rPr lang="en-GB" sz="1100" b="1">
                <a:solidFill>
                  <a:srgbClr val="EFEDED"/>
                </a:solidFill>
                <a:latin typeface="Noto Sans JP"/>
                <a:ea typeface="Noto Sans JP"/>
                <a:cs typeface="Noto Sans JP"/>
                <a:sym typeface="Noto Sans JP"/>
              </a:rPr>
              <a:t>Create something that tackles loneliness and helps local people feel connected</a:t>
            </a:r>
            <a:r>
              <a:rPr lang="en-GB" sz="1100">
                <a:solidFill>
                  <a:srgbClr val="EFEDED"/>
                </a:solidFill>
                <a:latin typeface="Noto Sans JP"/>
                <a:ea typeface="Noto Sans JP"/>
                <a:cs typeface="Noto Sans JP"/>
                <a:sym typeface="Noto Sans JP"/>
              </a:rPr>
              <a: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- 4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Think about the topic, the design challenge and anything else you’ve learned today. Allow students time to add final thoughts and ideas to their </a:t>
            </a:r>
            <a:r>
              <a:rPr lang="en-GB" b="1">
                <a:solidFill>
                  <a:schemeClr val="dk1"/>
                </a:solidFill>
              </a:rPr>
              <a:t>Mind Map</a:t>
            </a:r>
            <a:r>
              <a:rPr lang="en-GB">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You could ask them to:</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Draw one thing that has interested or inspired them today </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Write down one question they still have about the topic.</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may wish to seek answers to these questions together, or set this as research challenge to be completed at home.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t>Take Action! Extension Activity</a:t>
            </a:r>
            <a:endParaRPr b="1"/>
          </a:p>
          <a:p>
            <a:pPr marL="0" lvl="0" indent="0" algn="l" rtl="0">
              <a:lnSpc>
                <a:spcPct val="100000"/>
              </a:lnSpc>
              <a:spcBef>
                <a:spcPts val="0"/>
              </a:spcBef>
              <a:spcAft>
                <a:spcPts val="0"/>
              </a:spcAft>
              <a:buSzPts val="1100"/>
              <a:buNone/>
            </a:pPr>
            <a:r>
              <a:rPr lang="en-GB"/>
              <a:t>The activities in this session are completely optional. You can spend however long you like on these, therefore we haven’t included timings. You may even wish to take the learning out of school and into the community.</a:t>
            </a:r>
            <a:endParaRPr/>
          </a:p>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Community: A community is a group of people who care about each other and work together. It can be big or small, like your family, your class at school, your neighborhood, or even a sports team you play 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In a community: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People help each other, like neighbours sharing tools or classmates helping with homework.</a:t>
            </a:r>
            <a:endParaRPr/>
          </a:p>
          <a:p>
            <a:pPr marL="0" lvl="0" indent="0" algn="l" rtl="0">
              <a:lnSpc>
                <a:spcPct val="100000"/>
              </a:lnSpc>
              <a:spcBef>
                <a:spcPts val="0"/>
              </a:spcBef>
              <a:spcAft>
                <a:spcPts val="0"/>
              </a:spcAft>
              <a:buSzPts val="1100"/>
              <a:buNone/>
            </a:pPr>
            <a:r>
              <a:rPr lang="en-GB"/>
              <a:t>They include everyone, so no one feels left out.</a:t>
            </a:r>
            <a:endParaRPr/>
          </a:p>
          <a:p>
            <a:pPr marL="0" lvl="0" indent="0" algn="l" rtl="0">
              <a:lnSpc>
                <a:spcPct val="100000"/>
              </a:lnSpc>
              <a:spcBef>
                <a:spcPts val="0"/>
              </a:spcBef>
              <a:spcAft>
                <a:spcPts val="0"/>
              </a:spcAft>
              <a:buSzPts val="1100"/>
              <a:buNone/>
            </a:pPr>
            <a:r>
              <a:rPr lang="en-GB"/>
              <a:t>They share things, like information, advice, resources or support.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For example:</a:t>
            </a:r>
            <a:endParaRPr/>
          </a:p>
          <a:p>
            <a:pPr marL="457200" lvl="0" indent="-298450" algn="l" rtl="0">
              <a:lnSpc>
                <a:spcPct val="100000"/>
              </a:lnSpc>
              <a:spcBef>
                <a:spcPts val="0"/>
              </a:spcBef>
              <a:spcAft>
                <a:spcPts val="0"/>
              </a:spcAft>
              <a:buSzPts val="1100"/>
              <a:buChar char="●"/>
            </a:pPr>
            <a:r>
              <a:rPr lang="en-GB"/>
              <a:t>Your class is a community because you learn and play together.</a:t>
            </a:r>
            <a:endParaRPr/>
          </a:p>
          <a:p>
            <a:pPr marL="457200" lvl="0" indent="-298450" algn="l" rtl="0">
              <a:lnSpc>
                <a:spcPct val="100000"/>
              </a:lnSpc>
              <a:spcBef>
                <a:spcPts val="0"/>
              </a:spcBef>
              <a:spcAft>
                <a:spcPts val="0"/>
              </a:spcAft>
              <a:buSzPts val="1100"/>
              <a:buChar char="●"/>
            </a:pPr>
            <a:r>
              <a:rPr lang="en-GB"/>
              <a:t>A sports team is a community because everyone works together to score goals and win games.</a:t>
            </a:r>
            <a:endParaRPr/>
          </a:p>
          <a:p>
            <a:pPr marL="457200" lvl="0" indent="-298450" algn="l" rtl="0">
              <a:lnSpc>
                <a:spcPct val="100000"/>
              </a:lnSpc>
              <a:spcBef>
                <a:spcPts val="0"/>
              </a:spcBef>
              <a:spcAft>
                <a:spcPts val="0"/>
              </a:spcAft>
              <a:buSzPts val="1100"/>
              <a:buChar char="●"/>
            </a:pPr>
            <a:r>
              <a:rPr lang="en-GB"/>
              <a:t>A group of friends is a community because you care about and support each other.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Communities are special because they make people feel like they belong.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Encourage </a:t>
            </a:r>
            <a:r>
              <a:rPr lang="en-GB">
                <a:solidFill>
                  <a:schemeClr val="dk1"/>
                </a:solidFill>
              </a:rPr>
              <a:t>students</a:t>
            </a:r>
            <a:r>
              <a:rPr lang="en-GB"/>
              <a:t> to think about your wider local community. You could take your class out into the community to observe people and get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Use this script to get students started:</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0"/>
              </a:spcAft>
              <a:buSzPts val="1800"/>
              <a:buNone/>
            </a:pPr>
            <a:r>
              <a:rPr lang="en-GB" sz="1100">
                <a:solidFill>
                  <a:schemeClr val="dk1"/>
                </a:solidFill>
                <a:latin typeface="Noto Sans JP"/>
                <a:ea typeface="Noto Sans JP"/>
                <a:cs typeface="Noto Sans JP"/>
                <a:sym typeface="Noto Sans JP"/>
              </a:rPr>
              <a:t>Research the different groups in our community (age, culture, jobs, interests, etc.). Don’t forget behind-the-scenes workers like waste collectors or council members.</a:t>
            </a:r>
            <a:endParaRPr/>
          </a:p>
          <a:p>
            <a:pPr marL="0" lvl="0" indent="0" algn="l" rtl="0">
              <a:lnSpc>
                <a:spcPct val="115000"/>
              </a:lnSpc>
              <a:spcBef>
                <a:spcPts val="1200"/>
              </a:spcBef>
              <a:spcAft>
                <a:spcPts val="0"/>
              </a:spcAft>
              <a:buSzPts val="1800"/>
              <a:buNone/>
            </a:pPr>
            <a:endParaRPr sz="1100" b="1">
              <a:solidFill>
                <a:srgbClr val="2760AA"/>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1100" b="1">
                <a:solidFill>
                  <a:srgbClr val="2760AA"/>
                </a:solidFill>
                <a:latin typeface="Noto Sans JP"/>
                <a:ea typeface="Noto Sans JP"/>
                <a:cs typeface="Noto Sans JP"/>
                <a:sym typeface="Noto Sans JP"/>
              </a:rPr>
              <a:t>Task:</a:t>
            </a:r>
            <a:endParaRPr/>
          </a:p>
          <a:p>
            <a:pPr marL="304800" lvl="0" indent="-171450" algn="l" rtl="0">
              <a:lnSpc>
                <a:spcPct val="115000"/>
              </a:lnSpc>
              <a:spcBef>
                <a:spcPts val="1200"/>
              </a:spcBef>
              <a:spcAft>
                <a:spcPts val="0"/>
              </a:spcAft>
              <a:buClr>
                <a:schemeClr val="dk1"/>
              </a:buClr>
              <a:buSzPts val="1500"/>
              <a:buChar char="●"/>
            </a:pPr>
            <a:r>
              <a:rPr lang="en-GB" sz="1100">
                <a:solidFill>
                  <a:schemeClr val="dk1"/>
                </a:solidFill>
                <a:latin typeface="Noto Sans JP"/>
                <a:ea typeface="Noto Sans JP"/>
                <a:cs typeface="Noto Sans JP"/>
                <a:sym typeface="Noto Sans JP"/>
              </a:rPr>
              <a:t>Create something visual to represent these groups.</a:t>
            </a:r>
            <a:endParaRPr/>
          </a:p>
          <a:p>
            <a:pPr marL="304800" lvl="0" indent="-171450" algn="l" rtl="0">
              <a:lnSpc>
                <a:spcPct val="115000"/>
              </a:lnSpc>
              <a:spcBef>
                <a:spcPts val="0"/>
              </a:spcBef>
              <a:spcAft>
                <a:spcPts val="0"/>
              </a:spcAft>
              <a:buClr>
                <a:schemeClr val="dk1"/>
              </a:buClr>
              <a:buSzPts val="1500"/>
              <a:buChar char="●"/>
            </a:pPr>
            <a:r>
              <a:rPr lang="en-GB" sz="1100">
                <a:solidFill>
                  <a:schemeClr val="dk1"/>
                </a:solidFill>
                <a:latin typeface="Noto Sans JP"/>
                <a:ea typeface="Noto Sans JP"/>
                <a:cs typeface="Noto Sans JP"/>
                <a:sym typeface="Noto Sans JP"/>
              </a:rPr>
              <a:t>Share with the class. When listening to others, make sure you update your list with any missing groups.</a:t>
            </a:r>
            <a:endParaRPr sz="1600">
              <a:latin typeface="Noto Sans JP"/>
              <a:ea typeface="Noto Sans JP"/>
              <a:cs typeface="Noto Sans JP"/>
              <a:sym typeface="Noto Sans JP"/>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By the end of this workshop you will have compiled a list of the different groups of people that make up your community. Encourage them to think creatively about how they could visually represent the data. Could they build something, draw a community map or create a digital infographic?</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SzPts val="1100"/>
              <a:buNone/>
            </a:pPr>
            <a:r>
              <a:rPr lang="en-GB" b="1"/>
              <a:t>Objective:</a:t>
            </a:r>
            <a:br>
              <a:rPr lang="en-GB"/>
            </a:br>
            <a:r>
              <a:rPr lang="en-GB"/>
              <a:t>Students will explore and identify different groups that make up their local community and create a visual representation of their findings.</a:t>
            </a:r>
            <a:endParaRPr/>
          </a:p>
          <a:p>
            <a:pPr marL="457200" lvl="0" indent="-298450" algn="l" rtl="0">
              <a:lnSpc>
                <a:spcPct val="100000"/>
              </a:lnSpc>
              <a:spcBef>
                <a:spcPts val="0"/>
              </a:spcBef>
              <a:spcAft>
                <a:spcPts val="0"/>
              </a:spcAft>
              <a:buSzPts val="1100"/>
              <a:buNone/>
            </a:pPr>
            <a:r>
              <a:rPr lang="en-GB" b="1"/>
              <a:t>Materials:</a:t>
            </a:r>
            <a:endParaRPr/>
          </a:p>
          <a:p>
            <a:pPr marL="457200" lvl="0" indent="-298450" algn="l" rtl="0">
              <a:lnSpc>
                <a:spcPct val="100000"/>
              </a:lnSpc>
              <a:spcBef>
                <a:spcPts val="0"/>
              </a:spcBef>
              <a:spcAft>
                <a:spcPts val="0"/>
              </a:spcAft>
              <a:buSzPts val="1100"/>
              <a:buFont typeface="Arial"/>
              <a:buChar char="•"/>
            </a:pPr>
            <a:r>
              <a:rPr lang="en-GB"/>
              <a:t>Paper, markers, or digital tools for visual creation</a:t>
            </a:r>
            <a:endParaRPr/>
          </a:p>
          <a:p>
            <a:pPr marL="457200" lvl="0" indent="-298450" algn="l" rtl="0">
              <a:lnSpc>
                <a:spcPct val="100000"/>
              </a:lnSpc>
              <a:spcBef>
                <a:spcPts val="0"/>
              </a:spcBef>
              <a:spcAft>
                <a:spcPts val="0"/>
              </a:spcAft>
              <a:buSzPts val="1100"/>
              <a:buNone/>
            </a:pPr>
            <a:r>
              <a:rPr lang="en-GB" b="1"/>
              <a:t>Workshop Steps:</a:t>
            </a:r>
            <a:endParaRPr/>
          </a:p>
          <a:p>
            <a:pPr marL="457200" lvl="0" indent="-298450" algn="l" rtl="0">
              <a:lnSpc>
                <a:spcPct val="100000"/>
              </a:lnSpc>
              <a:spcBef>
                <a:spcPts val="0"/>
              </a:spcBef>
              <a:spcAft>
                <a:spcPts val="0"/>
              </a:spcAft>
              <a:buSzPts val="1100"/>
              <a:buFont typeface="Arial"/>
              <a:buAutoNum type="arabicPeriod"/>
            </a:pPr>
            <a:r>
              <a:rPr lang="en-GB" b="1"/>
              <a:t>Introduction (10 mins)</a:t>
            </a:r>
            <a:endParaRPr/>
          </a:p>
          <a:p>
            <a:pPr marL="742950" lvl="1" indent="-285750" algn="l" rtl="0">
              <a:lnSpc>
                <a:spcPct val="100000"/>
              </a:lnSpc>
              <a:spcBef>
                <a:spcPts val="0"/>
              </a:spcBef>
              <a:spcAft>
                <a:spcPts val="0"/>
              </a:spcAft>
              <a:buSzPts val="1100"/>
              <a:buChar char="○"/>
            </a:pPr>
            <a:r>
              <a:rPr lang="en-GB"/>
              <a:t>Discuss what makes up a community (age, culture, jobs, interests, etc.).</a:t>
            </a:r>
            <a:endParaRPr/>
          </a:p>
          <a:p>
            <a:pPr marL="742950" lvl="1" indent="-285750" algn="l" rtl="0">
              <a:lnSpc>
                <a:spcPct val="100000"/>
              </a:lnSpc>
              <a:spcBef>
                <a:spcPts val="0"/>
              </a:spcBef>
              <a:spcAft>
                <a:spcPts val="0"/>
              </a:spcAft>
              <a:buSzPts val="1100"/>
              <a:buChar char="○"/>
            </a:pPr>
            <a:r>
              <a:rPr lang="en-GB"/>
              <a:t>Highlight often-overlooked roles (e.g., waste collectors, council members).</a:t>
            </a:r>
            <a:endParaRPr/>
          </a:p>
          <a:p>
            <a:pPr marL="457200" lvl="0" indent="-298450" algn="l" rtl="0">
              <a:lnSpc>
                <a:spcPct val="100000"/>
              </a:lnSpc>
              <a:spcBef>
                <a:spcPts val="0"/>
              </a:spcBef>
              <a:spcAft>
                <a:spcPts val="0"/>
              </a:spcAft>
              <a:buSzPts val="1100"/>
              <a:buFont typeface="Arial"/>
              <a:buAutoNum type="arabicPeriod"/>
            </a:pPr>
            <a:r>
              <a:rPr lang="en-GB" b="1"/>
              <a:t>Exploration &amp; Research (20 mins)</a:t>
            </a:r>
            <a:endParaRPr/>
          </a:p>
          <a:p>
            <a:pPr marL="742950" lvl="1" indent="-285750" algn="l" rtl="0">
              <a:lnSpc>
                <a:spcPct val="100000"/>
              </a:lnSpc>
              <a:spcBef>
                <a:spcPts val="0"/>
              </a:spcBef>
              <a:spcAft>
                <a:spcPts val="0"/>
              </a:spcAft>
              <a:buSzPts val="1100"/>
              <a:buChar char="○"/>
            </a:pPr>
            <a:r>
              <a:rPr lang="en-GB"/>
              <a:t>If possible, take students outside to observe the community.</a:t>
            </a:r>
            <a:endParaRPr/>
          </a:p>
          <a:p>
            <a:pPr marL="742950" lvl="1" indent="-285750" algn="l" rtl="0">
              <a:lnSpc>
                <a:spcPct val="100000"/>
              </a:lnSpc>
              <a:spcBef>
                <a:spcPts val="0"/>
              </a:spcBef>
              <a:spcAft>
                <a:spcPts val="0"/>
              </a:spcAft>
              <a:buSzPts val="1100"/>
              <a:buChar char="○"/>
            </a:pPr>
            <a:r>
              <a:rPr lang="en-GB"/>
              <a:t>Have them take notes on different groups they see or know about.</a:t>
            </a:r>
            <a:endParaRPr/>
          </a:p>
          <a:p>
            <a:pPr marL="457200" lvl="0" indent="-298450" algn="l" rtl="0">
              <a:lnSpc>
                <a:spcPct val="100000"/>
              </a:lnSpc>
              <a:spcBef>
                <a:spcPts val="0"/>
              </a:spcBef>
              <a:spcAft>
                <a:spcPts val="0"/>
              </a:spcAft>
              <a:buSzPts val="1100"/>
              <a:buFont typeface="Arial"/>
              <a:buAutoNum type="arabicPeriod"/>
            </a:pPr>
            <a:r>
              <a:rPr lang="en-GB" b="1"/>
              <a:t>Task: Visual Representation (20 mins)</a:t>
            </a:r>
            <a:endParaRPr/>
          </a:p>
          <a:p>
            <a:pPr marL="742950" lvl="1" indent="-285750" algn="l" rtl="0">
              <a:lnSpc>
                <a:spcPct val="100000"/>
              </a:lnSpc>
              <a:spcBef>
                <a:spcPts val="0"/>
              </a:spcBef>
              <a:spcAft>
                <a:spcPts val="0"/>
              </a:spcAft>
              <a:buSzPts val="1100"/>
              <a:buChar char="○"/>
            </a:pPr>
            <a:r>
              <a:rPr lang="en-GB"/>
              <a:t>Students create a visual (map, collage, infographic, model, etc.) to represent the groups they identified.</a:t>
            </a:r>
            <a:endParaRPr/>
          </a:p>
          <a:p>
            <a:pPr marL="457200" lvl="0" indent="-298450" algn="l" rtl="0">
              <a:lnSpc>
                <a:spcPct val="100000"/>
              </a:lnSpc>
              <a:spcBef>
                <a:spcPts val="0"/>
              </a:spcBef>
              <a:spcAft>
                <a:spcPts val="0"/>
              </a:spcAft>
              <a:buSzPts val="1100"/>
              <a:buFont typeface="Arial"/>
              <a:buAutoNum type="arabicPeriod"/>
            </a:pPr>
            <a:r>
              <a:rPr lang="en-GB" b="1"/>
              <a:t>Sharing &amp; Discussion (10 mins)</a:t>
            </a:r>
            <a:endParaRPr/>
          </a:p>
          <a:p>
            <a:pPr marL="742950" lvl="1" indent="-285750" algn="l" rtl="0">
              <a:lnSpc>
                <a:spcPct val="100000"/>
              </a:lnSpc>
              <a:spcBef>
                <a:spcPts val="0"/>
              </a:spcBef>
              <a:spcAft>
                <a:spcPts val="0"/>
              </a:spcAft>
              <a:buSzPts val="1100"/>
              <a:buChar char="○"/>
            </a:pPr>
            <a:r>
              <a:rPr lang="en-GB"/>
              <a:t>Students present their work and add any missing groups to their lists.</a:t>
            </a:r>
            <a:endParaRPr/>
          </a:p>
          <a:p>
            <a:pPr marL="742950" lvl="1" indent="-285750" algn="l" rtl="0">
              <a:lnSpc>
                <a:spcPct val="100000"/>
              </a:lnSpc>
              <a:spcBef>
                <a:spcPts val="0"/>
              </a:spcBef>
              <a:spcAft>
                <a:spcPts val="0"/>
              </a:spcAft>
              <a:buSzPts val="1100"/>
              <a:buChar char="○"/>
            </a:pPr>
            <a:r>
              <a:rPr lang="en-GB"/>
              <a:t>Discuss why all these groups are important to a functioning community.</a:t>
            </a:r>
            <a:endParaRPr/>
          </a:p>
          <a:p>
            <a:pPr marL="457200" lvl="0" indent="-298450" algn="l" rtl="0">
              <a:lnSpc>
                <a:spcPct val="100000"/>
              </a:lnSpc>
              <a:spcBef>
                <a:spcPts val="0"/>
              </a:spcBef>
              <a:spcAft>
                <a:spcPts val="0"/>
              </a:spcAft>
              <a:buSzPts val="1100"/>
              <a:buNone/>
            </a:pPr>
            <a:r>
              <a:rPr lang="en-GB" b="1"/>
              <a:t>Assessment:</a:t>
            </a:r>
            <a:endParaRPr/>
          </a:p>
          <a:p>
            <a:pPr marL="457200" lvl="0" indent="-298450" algn="l" rtl="0">
              <a:lnSpc>
                <a:spcPct val="100000"/>
              </a:lnSpc>
              <a:spcBef>
                <a:spcPts val="0"/>
              </a:spcBef>
              <a:spcAft>
                <a:spcPts val="0"/>
              </a:spcAft>
              <a:buSzPts val="1100"/>
              <a:buFont typeface="Arial"/>
              <a:buChar char="•"/>
            </a:pPr>
            <a:r>
              <a:rPr lang="en-GB"/>
              <a:t>Completed visual representation</a:t>
            </a:r>
            <a:endParaRPr/>
          </a:p>
          <a:p>
            <a:pPr marL="457200" lvl="0" indent="-298450" algn="l" rtl="0">
              <a:lnSpc>
                <a:spcPct val="100000"/>
              </a:lnSpc>
              <a:spcBef>
                <a:spcPts val="0"/>
              </a:spcBef>
              <a:spcAft>
                <a:spcPts val="0"/>
              </a:spcAft>
              <a:buSzPts val="1100"/>
              <a:buFont typeface="Arial"/>
              <a:buChar char="•"/>
            </a:pPr>
            <a:r>
              <a:rPr lang="en-GB"/>
              <a:t>Participation in discussion and reflection</a:t>
            </a:r>
            <a:endParaRPr/>
          </a:p>
          <a:p>
            <a:pPr marL="457200" lvl="0" indent="-298450" algn="l" rtl="0">
              <a:lnSpc>
                <a:spcPct val="100000"/>
              </a:lnSpc>
              <a:spcBef>
                <a:spcPts val="0"/>
              </a:spcBef>
              <a:spcAft>
                <a:spcPts val="0"/>
              </a:spcAft>
              <a:buSzPts val="1100"/>
              <a:buNone/>
            </a:pPr>
            <a:r>
              <a:rPr lang="en-GB" b="1"/>
              <a:t>Extension Idea:</a:t>
            </a:r>
            <a:endParaRPr/>
          </a:p>
          <a:p>
            <a:pPr marL="457200" lvl="0" indent="-298450" algn="l" rtl="0">
              <a:lnSpc>
                <a:spcPct val="100000"/>
              </a:lnSpc>
              <a:spcBef>
                <a:spcPts val="0"/>
              </a:spcBef>
              <a:spcAft>
                <a:spcPts val="0"/>
              </a:spcAft>
              <a:buSzPts val="1100"/>
              <a:buFont typeface="Arial"/>
              <a:buChar char="•"/>
            </a:pPr>
            <a:r>
              <a:rPr lang="en-GB"/>
              <a:t>Have students interview a community member to learn more about their role. Do they feel that they contribute to the community?</a:t>
            </a: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GB" b="1"/>
              <a:t>Objective:</a:t>
            </a:r>
            <a:br>
              <a:rPr lang="en-GB"/>
            </a:br>
            <a:r>
              <a:rPr lang="en-GB"/>
              <a:t>Students will develop empathy and critical thinking by analysing the role, challenges, and societal perceptions of a specific community group.</a:t>
            </a:r>
            <a:endParaRPr/>
          </a:p>
          <a:p>
            <a:pPr marL="457200" lvl="0" indent="-298450" algn="l" rtl="0">
              <a:lnSpc>
                <a:spcPct val="100000"/>
              </a:lnSpc>
              <a:spcBef>
                <a:spcPts val="0"/>
              </a:spcBef>
              <a:spcAft>
                <a:spcPts val="0"/>
              </a:spcAft>
              <a:buSzPts val="1100"/>
              <a:buNone/>
            </a:pPr>
            <a:r>
              <a:rPr lang="en-GB" b="1"/>
              <a:t>Materials:</a:t>
            </a:r>
            <a:endParaRPr/>
          </a:p>
          <a:p>
            <a:pPr marL="457200" lvl="0" indent="-298450" algn="l" rtl="0">
              <a:lnSpc>
                <a:spcPct val="100000"/>
              </a:lnSpc>
              <a:spcBef>
                <a:spcPts val="0"/>
              </a:spcBef>
              <a:spcAft>
                <a:spcPts val="0"/>
              </a:spcAft>
              <a:buSzPts val="1100"/>
              <a:buFont typeface="Arial"/>
              <a:buChar char="•"/>
            </a:pPr>
            <a:r>
              <a:rPr lang="en-GB"/>
              <a:t>Question prompts (displayed or printed)</a:t>
            </a:r>
            <a:endParaRPr/>
          </a:p>
          <a:p>
            <a:pPr marL="457200" lvl="0" indent="-298450" algn="l" rtl="0">
              <a:lnSpc>
                <a:spcPct val="100000"/>
              </a:lnSpc>
              <a:spcBef>
                <a:spcPts val="0"/>
              </a:spcBef>
              <a:spcAft>
                <a:spcPts val="0"/>
              </a:spcAft>
              <a:buSzPts val="1100"/>
              <a:buFont typeface="Arial"/>
              <a:buChar char="•"/>
            </a:pPr>
            <a:r>
              <a:rPr lang="en-GB"/>
              <a:t>Paper or digital tools for note-taking and presentations</a:t>
            </a:r>
            <a:endParaRPr/>
          </a:p>
          <a:p>
            <a:pPr marL="457200" lvl="0" indent="-298450" algn="l" rtl="0">
              <a:lnSpc>
                <a:spcPct val="100000"/>
              </a:lnSpc>
              <a:spcBef>
                <a:spcPts val="0"/>
              </a:spcBef>
              <a:spcAft>
                <a:spcPts val="0"/>
              </a:spcAft>
              <a:buSzPts val="1100"/>
              <a:buNone/>
            </a:pPr>
            <a:r>
              <a:rPr lang="en-GB" b="1"/>
              <a:t>Workshop Steps:</a:t>
            </a:r>
            <a:endParaRPr/>
          </a:p>
          <a:p>
            <a:pPr marL="457200" lvl="0" indent="-298450" algn="l" rtl="0">
              <a:lnSpc>
                <a:spcPct val="100000"/>
              </a:lnSpc>
              <a:spcBef>
                <a:spcPts val="0"/>
              </a:spcBef>
              <a:spcAft>
                <a:spcPts val="0"/>
              </a:spcAft>
              <a:buSzPts val="1100"/>
              <a:buFont typeface="Arial"/>
              <a:buAutoNum type="arabicPeriod"/>
            </a:pPr>
            <a:r>
              <a:rPr lang="en-GB" b="1"/>
              <a:t>Introduction (10 mins)</a:t>
            </a:r>
            <a:endParaRPr/>
          </a:p>
          <a:p>
            <a:pPr marL="742950" lvl="1" indent="-285750" algn="l" rtl="0">
              <a:lnSpc>
                <a:spcPct val="100000"/>
              </a:lnSpc>
              <a:spcBef>
                <a:spcPts val="0"/>
              </a:spcBef>
              <a:spcAft>
                <a:spcPts val="0"/>
              </a:spcAft>
              <a:buSzPts val="1100"/>
              <a:buFont typeface="Arial"/>
              <a:buAutoNum type="arabicPeriod"/>
            </a:pPr>
            <a:r>
              <a:rPr lang="en-GB"/>
              <a:t>Recap the previous lesson on identifying different groups in the community.</a:t>
            </a:r>
            <a:endParaRPr/>
          </a:p>
          <a:p>
            <a:pPr marL="742950" lvl="1" indent="-285750" algn="l" rtl="0">
              <a:lnSpc>
                <a:spcPct val="100000"/>
              </a:lnSpc>
              <a:spcBef>
                <a:spcPts val="0"/>
              </a:spcBef>
              <a:spcAft>
                <a:spcPts val="0"/>
              </a:spcAft>
              <a:buSzPts val="1100"/>
              <a:buFont typeface="Arial"/>
              <a:buAutoNum type="arabicPeriod"/>
            </a:pPr>
            <a:r>
              <a:rPr lang="en-GB"/>
              <a:t>Explain the task: Each group will focus on one specific community group and analyse their role and experiences.</a:t>
            </a:r>
            <a:endParaRPr/>
          </a:p>
          <a:p>
            <a:pPr marL="457200" lvl="0" indent="-298450" algn="l" rtl="0">
              <a:lnSpc>
                <a:spcPct val="100000"/>
              </a:lnSpc>
              <a:spcBef>
                <a:spcPts val="0"/>
              </a:spcBef>
              <a:spcAft>
                <a:spcPts val="0"/>
              </a:spcAft>
              <a:buSzPts val="1100"/>
              <a:buFont typeface="Arial"/>
              <a:buAutoNum type="arabicPeriod"/>
            </a:pPr>
            <a:r>
              <a:rPr lang="en-GB" b="1"/>
              <a:t>Group Selection &amp; Analysis (20 mins)</a:t>
            </a:r>
            <a:endParaRPr/>
          </a:p>
          <a:p>
            <a:pPr marL="742950" lvl="1" indent="-285750" algn="l" rtl="0">
              <a:lnSpc>
                <a:spcPct val="100000"/>
              </a:lnSpc>
              <a:spcBef>
                <a:spcPts val="0"/>
              </a:spcBef>
              <a:spcAft>
                <a:spcPts val="0"/>
              </a:spcAft>
              <a:buSzPts val="1100"/>
              <a:buFont typeface="Arial"/>
              <a:buAutoNum type="arabicPeriod"/>
            </a:pPr>
            <a:r>
              <a:rPr lang="en-GB"/>
              <a:t>Assign or let students choose a group (e.g., teachers, waste collectors, healthcare workers, shopkeepers, etc.).</a:t>
            </a:r>
            <a:endParaRPr/>
          </a:p>
          <a:p>
            <a:pPr marL="742950" lvl="1" indent="-285750" algn="l" rtl="0">
              <a:lnSpc>
                <a:spcPct val="100000"/>
              </a:lnSpc>
              <a:spcBef>
                <a:spcPts val="0"/>
              </a:spcBef>
              <a:spcAft>
                <a:spcPts val="0"/>
              </a:spcAft>
              <a:buSzPts val="1100"/>
              <a:buFont typeface="Arial"/>
              <a:buAutoNum type="arabicPeriod"/>
            </a:pPr>
            <a:r>
              <a:rPr lang="en-GB"/>
              <a:t>Guide students through the reflection questions:</a:t>
            </a:r>
            <a:endParaRPr/>
          </a:p>
          <a:p>
            <a:pPr marL="1143000" lvl="2" indent="-228600" algn="l" rtl="0">
              <a:lnSpc>
                <a:spcPct val="100000"/>
              </a:lnSpc>
              <a:spcBef>
                <a:spcPts val="0"/>
              </a:spcBef>
              <a:spcAft>
                <a:spcPts val="0"/>
              </a:spcAft>
              <a:buSzPts val="1100"/>
              <a:buFont typeface="Arial"/>
              <a:buAutoNum type="arabicPeriod"/>
            </a:pPr>
            <a:r>
              <a:rPr lang="en-GB"/>
              <a:t>How do they contribute to the community?</a:t>
            </a:r>
            <a:endParaRPr/>
          </a:p>
          <a:p>
            <a:pPr marL="1143000" lvl="2" indent="-228600" algn="l" rtl="0">
              <a:lnSpc>
                <a:spcPct val="100000"/>
              </a:lnSpc>
              <a:spcBef>
                <a:spcPts val="0"/>
              </a:spcBef>
              <a:spcAft>
                <a:spcPts val="0"/>
              </a:spcAft>
              <a:buSzPts val="1100"/>
              <a:buFont typeface="Arial"/>
              <a:buAutoNum type="arabicPeriod"/>
            </a:pPr>
            <a:r>
              <a:rPr lang="en-GB"/>
              <a:t>Are they appreciated or overlooked?</a:t>
            </a:r>
            <a:endParaRPr/>
          </a:p>
          <a:p>
            <a:pPr marL="1143000" lvl="2" indent="-228600" algn="l" rtl="0">
              <a:lnSpc>
                <a:spcPct val="100000"/>
              </a:lnSpc>
              <a:spcBef>
                <a:spcPts val="0"/>
              </a:spcBef>
              <a:spcAft>
                <a:spcPts val="0"/>
              </a:spcAft>
              <a:buSzPts val="1100"/>
              <a:buFont typeface="Arial"/>
              <a:buAutoNum type="arabicPeriod"/>
            </a:pPr>
            <a:r>
              <a:rPr lang="en-GB"/>
              <a:t>What if they were missing?</a:t>
            </a:r>
            <a:endParaRPr/>
          </a:p>
          <a:p>
            <a:pPr marL="1143000" lvl="2" indent="-228600" algn="l" rtl="0">
              <a:lnSpc>
                <a:spcPct val="100000"/>
              </a:lnSpc>
              <a:spcBef>
                <a:spcPts val="0"/>
              </a:spcBef>
              <a:spcAft>
                <a:spcPts val="0"/>
              </a:spcAft>
              <a:buSzPts val="1100"/>
              <a:buFont typeface="Arial"/>
              <a:buAutoNum type="arabicPeriod"/>
            </a:pPr>
            <a:r>
              <a:rPr lang="en-GB"/>
              <a:t>What stereotypes exist, and how might they be harmful?</a:t>
            </a:r>
            <a:endParaRPr/>
          </a:p>
          <a:p>
            <a:pPr marL="1143000" lvl="2" indent="-228600" algn="l" rtl="0">
              <a:lnSpc>
                <a:spcPct val="100000"/>
              </a:lnSpc>
              <a:spcBef>
                <a:spcPts val="0"/>
              </a:spcBef>
              <a:spcAft>
                <a:spcPts val="0"/>
              </a:spcAft>
              <a:buSzPts val="1100"/>
              <a:buFont typeface="Arial"/>
              <a:buAutoNum type="arabicPeriod"/>
            </a:pPr>
            <a:r>
              <a:rPr lang="en-GB"/>
              <a:t>How connected do they feel to the community? Could they feel isolated?</a:t>
            </a:r>
            <a:endParaRPr/>
          </a:p>
          <a:p>
            <a:pPr marL="457200" lvl="0" indent="-298450" algn="l" rtl="0">
              <a:lnSpc>
                <a:spcPct val="100000"/>
              </a:lnSpc>
              <a:spcBef>
                <a:spcPts val="0"/>
              </a:spcBef>
              <a:spcAft>
                <a:spcPts val="0"/>
              </a:spcAft>
              <a:buSzPts val="1100"/>
              <a:buFont typeface="Arial"/>
              <a:buAutoNum type="arabicPeriod"/>
            </a:pPr>
            <a:r>
              <a:rPr lang="en-GB" b="1"/>
              <a:t>Empathy Exercise &amp; Creative Response (20 mins)</a:t>
            </a:r>
            <a:endParaRPr/>
          </a:p>
          <a:p>
            <a:pPr marL="742950" lvl="1" indent="-285750" algn="l" rtl="0">
              <a:lnSpc>
                <a:spcPct val="100000"/>
              </a:lnSpc>
              <a:spcBef>
                <a:spcPts val="0"/>
              </a:spcBef>
              <a:spcAft>
                <a:spcPts val="0"/>
              </a:spcAft>
              <a:buSzPts val="1100"/>
              <a:buFont typeface="Arial"/>
              <a:buAutoNum type="arabicPeriod"/>
            </a:pPr>
            <a:r>
              <a:rPr lang="en-GB"/>
              <a:t>Students present their findings in a creative format:</a:t>
            </a:r>
            <a:endParaRPr/>
          </a:p>
          <a:p>
            <a:pPr marL="1143000" lvl="2" indent="-228600" algn="l" rtl="0">
              <a:lnSpc>
                <a:spcPct val="100000"/>
              </a:lnSpc>
              <a:spcBef>
                <a:spcPts val="0"/>
              </a:spcBef>
              <a:spcAft>
                <a:spcPts val="0"/>
              </a:spcAft>
              <a:buSzPts val="1100"/>
              <a:buFont typeface="Arial"/>
              <a:buAutoNum type="arabicPeriod"/>
            </a:pPr>
            <a:r>
              <a:rPr lang="en-GB"/>
              <a:t>A short role-play or skit</a:t>
            </a:r>
            <a:endParaRPr/>
          </a:p>
          <a:p>
            <a:pPr marL="1143000" lvl="2" indent="-228600" algn="l" rtl="0">
              <a:lnSpc>
                <a:spcPct val="100000"/>
              </a:lnSpc>
              <a:spcBef>
                <a:spcPts val="0"/>
              </a:spcBef>
              <a:spcAft>
                <a:spcPts val="0"/>
              </a:spcAft>
              <a:buSzPts val="1100"/>
              <a:buFont typeface="Arial"/>
              <a:buAutoNum type="arabicPeriod"/>
            </a:pPr>
            <a:r>
              <a:rPr lang="en-GB"/>
              <a:t>A written reflection or diary entry from the perspective of the group</a:t>
            </a:r>
            <a:endParaRPr/>
          </a:p>
          <a:p>
            <a:pPr marL="1143000" lvl="2" indent="-228600" algn="l" rtl="0">
              <a:lnSpc>
                <a:spcPct val="100000"/>
              </a:lnSpc>
              <a:spcBef>
                <a:spcPts val="0"/>
              </a:spcBef>
              <a:spcAft>
                <a:spcPts val="0"/>
              </a:spcAft>
              <a:buSzPts val="1100"/>
              <a:buFont typeface="Arial"/>
              <a:buAutoNum type="arabicPeriod"/>
            </a:pPr>
            <a:r>
              <a:rPr lang="en-GB"/>
              <a:t>A poster or infographic highlighting key insights</a:t>
            </a:r>
            <a:endParaRPr/>
          </a:p>
          <a:p>
            <a:pPr marL="457200" lvl="0" indent="-298450" algn="l" rtl="0">
              <a:lnSpc>
                <a:spcPct val="100000"/>
              </a:lnSpc>
              <a:spcBef>
                <a:spcPts val="0"/>
              </a:spcBef>
              <a:spcAft>
                <a:spcPts val="0"/>
              </a:spcAft>
              <a:buSzPts val="1100"/>
              <a:buFont typeface="Arial"/>
              <a:buAutoNum type="arabicPeriod"/>
            </a:pPr>
            <a:r>
              <a:rPr lang="en-GB" b="1"/>
              <a:t>Class Discussion (10 mins)</a:t>
            </a:r>
            <a:endParaRPr/>
          </a:p>
          <a:p>
            <a:pPr marL="742950" lvl="1" indent="-285750" algn="l" rtl="0">
              <a:lnSpc>
                <a:spcPct val="100000"/>
              </a:lnSpc>
              <a:spcBef>
                <a:spcPts val="0"/>
              </a:spcBef>
              <a:spcAft>
                <a:spcPts val="0"/>
              </a:spcAft>
              <a:buSzPts val="1100"/>
              <a:buFont typeface="Arial"/>
              <a:buAutoNum type="arabicPeriod"/>
            </a:pPr>
            <a:r>
              <a:rPr lang="en-GB"/>
              <a:t>Groups share their presentations.</a:t>
            </a:r>
            <a:endParaRPr/>
          </a:p>
          <a:p>
            <a:pPr marL="742950" lvl="1" indent="-285750" algn="l" rtl="0">
              <a:lnSpc>
                <a:spcPct val="100000"/>
              </a:lnSpc>
              <a:spcBef>
                <a:spcPts val="0"/>
              </a:spcBef>
              <a:spcAft>
                <a:spcPts val="0"/>
              </a:spcAft>
              <a:buSzPts val="1100"/>
              <a:buFont typeface="Arial"/>
              <a:buAutoNum type="arabicPeriod"/>
            </a:pPr>
            <a:r>
              <a:rPr lang="en-GB"/>
              <a:t>Discuss how this perspective-taking exercise changes their understanding of community roles.</a:t>
            </a:r>
            <a:endParaRPr/>
          </a:p>
          <a:p>
            <a:pPr marL="457200" lvl="0" indent="-298450" algn="l" rtl="0">
              <a:lnSpc>
                <a:spcPct val="100000"/>
              </a:lnSpc>
              <a:spcBef>
                <a:spcPts val="0"/>
              </a:spcBef>
              <a:spcAft>
                <a:spcPts val="0"/>
              </a:spcAft>
              <a:buSzPts val="1100"/>
              <a:buNone/>
            </a:pPr>
            <a:r>
              <a:rPr lang="en-GB" b="1"/>
              <a:t>Assessment:</a:t>
            </a:r>
            <a:endParaRPr/>
          </a:p>
          <a:p>
            <a:pPr marL="457200" lvl="0" indent="-298450" algn="l" rtl="0">
              <a:lnSpc>
                <a:spcPct val="100000"/>
              </a:lnSpc>
              <a:spcBef>
                <a:spcPts val="0"/>
              </a:spcBef>
              <a:spcAft>
                <a:spcPts val="0"/>
              </a:spcAft>
              <a:buSzPts val="1100"/>
              <a:buFont typeface="Arial"/>
              <a:buChar char="•"/>
            </a:pPr>
            <a:r>
              <a:rPr lang="en-GB"/>
              <a:t>Depth of analysis in responses</a:t>
            </a:r>
            <a:endParaRPr/>
          </a:p>
          <a:p>
            <a:pPr marL="457200" lvl="0" indent="-298450" algn="l" rtl="0">
              <a:lnSpc>
                <a:spcPct val="100000"/>
              </a:lnSpc>
              <a:spcBef>
                <a:spcPts val="0"/>
              </a:spcBef>
              <a:spcAft>
                <a:spcPts val="0"/>
              </a:spcAft>
              <a:buSzPts val="1100"/>
              <a:buFont typeface="Arial"/>
              <a:buChar char="•"/>
            </a:pPr>
            <a:r>
              <a:rPr lang="en-GB"/>
              <a:t>Engagement in the discussion and creative presentation</a:t>
            </a:r>
            <a:endParaRPr/>
          </a:p>
          <a:p>
            <a:pPr marL="457200" lvl="0" indent="-298450" algn="l" rtl="0">
              <a:lnSpc>
                <a:spcPct val="100000"/>
              </a:lnSpc>
              <a:spcBef>
                <a:spcPts val="0"/>
              </a:spcBef>
              <a:spcAft>
                <a:spcPts val="0"/>
              </a:spcAft>
              <a:buSzPts val="1100"/>
              <a:buNone/>
            </a:pPr>
            <a:r>
              <a:rPr lang="en-GB" b="1"/>
              <a:t>Extension Idea:</a:t>
            </a:r>
            <a:endParaRPr/>
          </a:p>
          <a:p>
            <a:pPr marL="457200" lvl="0" indent="-298450" algn="l" rtl="0">
              <a:lnSpc>
                <a:spcPct val="100000"/>
              </a:lnSpc>
              <a:spcBef>
                <a:spcPts val="0"/>
              </a:spcBef>
              <a:spcAft>
                <a:spcPts val="0"/>
              </a:spcAft>
              <a:buSzPts val="1100"/>
              <a:buFont typeface="Arial"/>
              <a:buChar char="•"/>
            </a:pPr>
            <a:r>
              <a:rPr lang="en-GB"/>
              <a:t>Have students research real-life stories or interview a person in the group they studied.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GB" b="1"/>
              <a:t>Objective:</a:t>
            </a:r>
            <a:br>
              <a:rPr lang="en-GB"/>
            </a:br>
            <a:r>
              <a:rPr lang="en-GB"/>
              <a:t>Students will research local opportunities that support a specific community group, evaluate their effectiveness, and propose improvements to foster a greater sense of belonging.</a:t>
            </a:r>
            <a:endParaRPr/>
          </a:p>
          <a:p>
            <a:pPr marL="457200" lvl="0" indent="-298450" algn="l" rtl="0">
              <a:lnSpc>
                <a:spcPct val="100000"/>
              </a:lnSpc>
              <a:spcBef>
                <a:spcPts val="0"/>
              </a:spcBef>
              <a:spcAft>
                <a:spcPts val="0"/>
              </a:spcAft>
              <a:buSzPts val="1100"/>
              <a:buNone/>
            </a:pPr>
            <a:r>
              <a:rPr lang="en-GB" b="1"/>
              <a:t>Materials:</a:t>
            </a:r>
            <a:endParaRPr/>
          </a:p>
          <a:p>
            <a:pPr marL="457200" lvl="0" indent="-298450" algn="l" rtl="0">
              <a:lnSpc>
                <a:spcPct val="100000"/>
              </a:lnSpc>
              <a:spcBef>
                <a:spcPts val="0"/>
              </a:spcBef>
              <a:spcAft>
                <a:spcPts val="0"/>
              </a:spcAft>
              <a:buSzPts val="1100"/>
              <a:buFont typeface="Arial"/>
              <a:buChar char="•"/>
            </a:pPr>
            <a:r>
              <a:rPr lang="en-GB"/>
              <a:t>Internet access or community resource guides</a:t>
            </a:r>
            <a:endParaRPr/>
          </a:p>
          <a:p>
            <a:pPr marL="457200" lvl="0" indent="-298450" algn="l" rtl="0">
              <a:lnSpc>
                <a:spcPct val="100000"/>
              </a:lnSpc>
              <a:spcBef>
                <a:spcPts val="0"/>
              </a:spcBef>
              <a:spcAft>
                <a:spcPts val="0"/>
              </a:spcAft>
              <a:buSzPts val="1100"/>
              <a:buFont typeface="Arial"/>
              <a:buChar char="•"/>
            </a:pPr>
            <a:r>
              <a:rPr lang="en-GB"/>
              <a:t>Paper or digital tools for compiling research (PowerPoint, posters, reports)</a:t>
            </a:r>
            <a:endParaRPr/>
          </a:p>
          <a:p>
            <a:pPr marL="457200" lvl="0" indent="-298450" algn="l" rtl="0">
              <a:lnSpc>
                <a:spcPct val="100000"/>
              </a:lnSpc>
              <a:spcBef>
                <a:spcPts val="0"/>
              </a:spcBef>
              <a:spcAft>
                <a:spcPts val="0"/>
              </a:spcAft>
              <a:buSzPts val="1100"/>
              <a:buNone/>
            </a:pPr>
            <a:r>
              <a:rPr lang="en-GB" b="1"/>
              <a:t>Workshop Steps:</a:t>
            </a:r>
            <a:endParaRPr/>
          </a:p>
          <a:p>
            <a:pPr marL="457200" lvl="0" indent="-298450" algn="l" rtl="0">
              <a:lnSpc>
                <a:spcPct val="100000"/>
              </a:lnSpc>
              <a:spcBef>
                <a:spcPts val="0"/>
              </a:spcBef>
              <a:spcAft>
                <a:spcPts val="0"/>
              </a:spcAft>
              <a:buSzPts val="1100"/>
              <a:buFont typeface="Arial"/>
              <a:buAutoNum type="arabicPeriod"/>
            </a:pPr>
            <a:r>
              <a:rPr lang="en-GB" b="1"/>
              <a:t>Introduction (10 mins)</a:t>
            </a:r>
            <a:endParaRPr/>
          </a:p>
          <a:p>
            <a:pPr marL="742950" lvl="1" indent="-285750" algn="l" rtl="0">
              <a:lnSpc>
                <a:spcPct val="100000"/>
              </a:lnSpc>
              <a:spcBef>
                <a:spcPts val="0"/>
              </a:spcBef>
              <a:spcAft>
                <a:spcPts val="0"/>
              </a:spcAft>
              <a:buSzPts val="1100"/>
              <a:buFont typeface="Arial"/>
              <a:buAutoNum type="arabicPeriod"/>
            </a:pPr>
            <a:r>
              <a:rPr lang="en-GB"/>
              <a:t>Recap the previous lesson on analysing a community group’s role and challenges.</a:t>
            </a:r>
            <a:endParaRPr/>
          </a:p>
          <a:p>
            <a:pPr marL="742950" lvl="1" indent="-285750" algn="l" rtl="0">
              <a:lnSpc>
                <a:spcPct val="100000"/>
              </a:lnSpc>
              <a:spcBef>
                <a:spcPts val="0"/>
              </a:spcBef>
              <a:spcAft>
                <a:spcPts val="0"/>
              </a:spcAft>
              <a:buSzPts val="1100"/>
              <a:buFont typeface="Arial"/>
              <a:buAutoNum type="arabicPeriod"/>
            </a:pPr>
            <a:r>
              <a:rPr lang="en-GB"/>
              <a:t>Introduce today’s task: Research local clubs, services, or projects that support this group and assess their impact.</a:t>
            </a:r>
            <a:endParaRPr/>
          </a:p>
          <a:p>
            <a:pPr marL="457200" lvl="0" indent="-298450" algn="l" rtl="0">
              <a:lnSpc>
                <a:spcPct val="100000"/>
              </a:lnSpc>
              <a:spcBef>
                <a:spcPts val="0"/>
              </a:spcBef>
              <a:spcAft>
                <a:spcPts val="0"/>
              </a:spcAft>
              <a:buSzPts val="1100"/>
              <a:buFont typeface="Arial"/>
              <a:buAutoNum type="arabicPeriod"/>
            </a:pPr>
            <a:r>
              <a:rPr lang="en-GB" b="1"/>
              <a:t>Research &amp; Analysis (20–30 mins, in class or as homework)</a:t>
            </a:r>
            <a:endParaRPr/>
          </a:p>
          <a:p>
            <a:pPr marL="742950" lvl="1" indent="-285750" algn="l" rtl="0">
              <a:lnSpc>
                <a:spcPct val="100000"/>
              </a:lnSpc>
              <a:spcBef>
                <a:spcPts val="0"/>
              </a:spcBef>
              <a:spcAft>
                <a:spcPts val="0"/>
              </a:spcAft>
              <a:buSzPts val="1100"/>
              <a:buFont typeface="Arial"/>
              <a:buAutoNum type="arabicPeriod"/>
            </a:pPr>
            <a:r>
              <a:rPr lang="en-GB"/>
              <a:t>Students investigate what’s available locally for their assigned group.</a:t>
            </a:r>
            <a:endParaRPr/>
          </a:p>
          <a:p>
            <a:pPr marL="742950" lvl="1" indent="-285750" algn="l" rtl="0">
              <a:lnSpc>
                <a:spcPct val="100000"/>
              </a:lnSpc>
              <a:spcBef>
                <a:spcPts val="0"/>
              </a:spcBef>
              <a:spcAft>
                <a:spcPts val="0"/>
              </a:spcAft>
              <a:buSzPts val="1100"/>
              <a:buFont typeface="Arial"/>
              <a:buAutoNum type="arabicPeriod"/>
            </a:pPr>
            <a:r>
              <a:rPr lang="en-GB"/>
              <a:t>Guide them with key questions:</a:t>
            </a:r>
            <a:endParaRPr/>
          </a:p>
          <a:p>
            <a:pPr marL="1143000" lvl="2" indent="-228600" algn="l" rtl="0">
              <a:lnSpc>
                <a:spcPct val="100000"/>
              </a:lnSpc>
              <a:spcBef>
                <a:spcPts val="0"/>
              </a:spcBef>
              <a:spcAft>
                <a:spcPts val="0"/>
              </a:spcAft>
              <a:buSzPts val="1100"/>
              <a:buFont typeface="Arial"/>
              <a:buAutoNum type="arabicPeriod"/>
            </a:pPr>
            <a:r>
              <a:rPr lang="en-GB"/>
              <a:t>What programs, clubs, or services exist?</a:t>
            </a:r>
            <a:endParaRPr/>
          </a:p>
          <a:p>
            <a:pPr marL="1143000" lvl="2" indent="-228600" algn="l" rtl="0">
              <a:lnSpc>
                <a:spcPct val="100000"/>
              </a:lnSpc>
              <a:spcBef>
                <a:spcPts val="0"/>
              </a:spcBef>
              <a:spcAft>
                <a:spcPts val="0"/>
              </a:spcAft>
              <a:buSzPts val="1100"/>
              <a:buFont typeface="Arial"/>
              <a:buAutoNum type="arabicPeriod"/>
            </a:pPr>
            <a:r>
              <a:rPr lang="en-GB"/>
              <a:t>Are they easily accessible and well-known?</a:t>
            </a:r>
            <a:endParaRPr/>
          </a:p>
          <a:p>
            <a:pPr marL="1143000" lvl="2" indent="-228600" algn="l" rtl="0">
              <a:lnSpc>
                <a:spcPct val="100000"/>
              </a:lnSpc>
              <a:spcBef>
                <a:spcPts val="0"/>
              </a:spcBef>
              <a:spcAft>
                <a:spcPts val="0"/>
              </a:spcAft>
              <a:buSzPts val="1100"/>
              <a:buFont typeface="Arial"/>
              <a:buAutoNum type="arabicPeriod"/>
            </a:pPr>
            <a:r>
              <a:rPr lang="en-GB"/>
              <a:t>How could they be improved to better meet needs?</a:t>
            </a:r>
            <a:endParaRPr/>
          </a:p>
          <a:p>
            <a:pPr marL="1143000" lvl="2" indent="-228600" algn="l" rtl="0">
              <a:lnSpc>
                <a:spcPct val="100000"/>
              </a:lnSpc>
              <a:spcBef>
                <a:spcPts val="0"/>
              </a:spcBef>
              <a:spcAft>
                <a:spcPts val="0"/>
              </a:spcAft>
              <a:buSzPts val="1100"/>
              <a:buFont typeface="Arial"/>
              <a:buAutoNum type="arabicPeriod"/>
            </a:pPr>
            <a:r>
              <a:rPr lang="en-GB"/>
              <a:t>Are there gaps, and what new initiatives could be created?</a:t>
            </a:r>
            <a:endParaRPr/>
          </a:p>
          <a:p>
            <a:pPr marL="457200" lvl="0" indent="-298450" algn="l" rtl="0">
              <a:lnSpc>
                <a:spcPct val="100000"/>
              </a:lnSpc>
              <a:spcBef>
                <a:spcPts val="0"/>
              </a:spcBef>
              <a:spcAft>
                <a:spcPts val="0"/>
              </a:spcAft>
              <a:buSzPts val="1100"/>
              <a:buFont typeface="Arial"/>
              <a:buAutoNum type="arabicPeriod"/>
            </a:pPr>
            <a:r>
              <a:rPr lang="en-GB" b="1"/>
              <a:t>Presentation Preparation (20 mins)</a:t>
            </a:r>
            <a:endParaRPr/>
          </a:p>
          <a:p>
            <a:pPr marL="742950" lvl="1" indent="-285750" algn="l" rtl="0">
              <a:lnSpc>
                <a:spcPct val="100000"/>
              </a:lnSpc>
              <a:spcBef>
                <a:spcPts val="0"/>
              </a:spcBef>
              <a:spcAft>
                <a:spcPts val="0"/>
              </a:spcAft>
              <a:buSzPts val="1100"/>
              <a:buFont typeface="Arial"/>
              <a:buAutoNum type="arabicPeriod"/>
            </a:pPr>
            <a:r>
              <a:rPr lang="en-GB"/>
              <a:t>Students compile their findings into a creative format:</a:t>
            </a:r>
            <a:endParaRPr/>
          </a:p>
          <a:p>
            <a:pPr marL="1143000" lvl="2" indent="-228600" algn="l" rtl="0">
              <a:lnSpc>
                <a:spcPct val="100000"/>
              </a:lnSpc>
              <a:spcBef>
                <a:spcPts val="0"/>
              </a:spcBef>
              <a:spcAft>
                <a:spcPts val="0"/>
              </a:spcAft>
              <a:buSzPts val="1100"/>
              <a:buFont typeface="Arial"/>
              <a:buAutoNum type="arabicPeriod"/>
            </a:pPr>
            <a:r>
              <a:rPr lang="en-GB"/>
              <a:t>PowerPoint presentation</a:t>
            </a:r>
            <a:endParaRPr/>
          </a:p>
          <a:p>
            <a:pPr marL="1143000" lvl="2" indent="-228600" algn="l" rtl="0">
              <a:lnSpc>
                <a:spcPct val="100000"/>
              </a:lnSpc>
              <a:spcBef>
                <a:spcPts val="0"/>
              </a:spcBef>
              <a:spcAft>
                <a:spcPts val="0"/>
              </a:spcAft>
              <a:buSzPts val="1100"/>
              <a:buFont typeface="Arial"/>
              <a:buAutoNum type="arabicPeriod"/>
            </a:pPr>
            <a:r>
              <a:rPr lang="en-GB"/>
              <a:t>Infographic or poster</a:t>
            </a:r>
            <a:endParaRPr/>
          </a:p>
          <a:p>
            <a:pPr marL="1143000" lvl="2" indent="-228600" algn="l" rtl="0">
              <a:lnSpc>
                <a:spcPct val="100000"/>
              </a:lnSpc>
              <a:spcBef>
                <a:spcPts val="0"/>
              </a:spcBef>
              <a:spcAft>
                <a:spcPts val="0"/>
              </a:spcAft>
              <a:buSzPts val="1100"/>
              <a:buFont typeface="Arial"/>
              <a:buAutoNum type="arabicPeriod"/>
            </a:pPr>
            <a:r>
              <a:rPr lang="en-GB"/>
              <a:t>Report or community proposal</a:t>
            </a:r>
            <a:endParaRPr/>
          </a:p>
          <a:p>
            <a:pPr marL="457200" lvl="0" indent="-298450" algn="l" rtl="0">
              <a:lnSpc>
                <a:spcPct val="100000"/>
              </a:lnSpc>
              <a:spcBef>
                <a:spcPts val="0"/>
              </a:spcBef>
              <a:spcAft>
                <a:spcPts val="0"/>
              </a:spcAft>
              <a:buSzPts val="1100"/>
              <a:buFont typeface="Arial"/>
              <a:buAutoNum type="arabicPeriod"/>
            </a:pPr>
            <a:r>
              <a:rPr lang="en-GB" b="1"/>
              <a:t>Class Presentations &amp; Discussion (20 mins)</a:t>
            </a:r>
            <a:endParaRPr/>
          </a:p>
          <a:p>
            <a:pPr marL="742950" lvl="1" indent="-285750" algn="l" rtl="0">
              <a:lnSpc>
                <a:spcPct val="100000"/>
              </a:lnSpc>
              <a:spcBef>
                <a:spcPts val="0"/>
              </a:spcBef>
              <a:spcAft>
                <a:spcPts val="0"/>
              </a:spcAft>
              <a:buSzPts val="1100"/>
              <a:buFont typeface="Arial"/>
              <a:buAutoNum type="arabicPeriod"/>
            </a:pPr>
            <a:r>
              <a:rPr lang="en-GB"/>
              <a:t>Each group presents their research and suggestions.</a:t>
            </a:r>
            <a:endParaRPr/>
          </a:p>
          <a:p>
            <a:pPr marL="742950" lvl="1" indent="-285750" algn="l" rtl="0">
              <a:lnSpc>
                <a:spcPct val="100000"/>
              </a:lnSpc>
              <a:spcBef>
                <a:spcPts val="0"/>
              </a:spcBef>
              <a:spcAft>
                <a:spcPts val="0"/>
              </a:spcAft>
              <a:buSzPts val="1100"/>
              <a:buFont typeface="Arial"/>
              <a:buAutoNum type="arabicPeriod"/>
            </a:pPr>
            <a:r>
              <a:rPr lang="en-GB"/>
              <a:t>Discuss recurring gaps and brainstorm possible student-led initiatives.</a:t>
            </a:r>
            <a:endParaRPr/>
          </a:p>
          <a:p>
            <a:pPr marL="457200" lvl="0" indent="-298450" algn="l" rtl="0">
              <a:lnSpc>
                <a:spcPct val="100000"/>
              </a:lnSpc>
              <a:spcBef>
                <a:spcPts val="0"/>
              </a:spcBef>
              <a:spcAft>
                <a:spcPts val="0"/>
              </a:spcAft>
              <a:buSzPts val="1100"/>
              <a:buNone/>
            </a:pPr>
            <a:r>
              <a:rPr lang="en-GB" b="1"/>
              <a:t>Assessment:</a:t>
            </a:r>
            <a:endParaRPr/>
          </a:p>
          <a:p>
            <a:pPr marL="457200" lvl="0" indent="-298450" algn="l" rtl="0">
              <a:lnSpc>
                <a:spcPct val="100000"/>
              </a:lnSpc>
              <a:spcBef>
                <a:spcPts val="0"/>
              </a:spcBef>
              <a:spcAft>
                <a:spcPts val="0"/>
              </a:spcAft>
              <a:buSzPts val="1100"/>
              <a:buFont typeface="Arial"/>
              <a:buChar char="•"/>
            </a:pPr>
            <a:r>
              <a:rPr lang="en-GB"/>
              <a:t>Quality and depth of research</a:t>
            </a:r>
            <a:endParaRPr/>
          </a:p>
          <a:p>
            <a:pPr marL="457200" lvl="0" indent="-298450" algn="l" rtl="0">
              <a:lnSpc>
                <a:spcPct val="100000"/>
              </a:lnSpc>
              <a:spcBef>
                <a:spcPts val="0"/>
              </a:spcBef>
              <a:spcAft>
                <a:spcPts val="0"/>
              </a:spcAft>
              <a:buSzPts val="1100"/>
              <a:buFont typeface="Arial"/>
              <a:buChar char="•"/>
            </a:pPr>
            <a:r>
              <a:rPr lang="en-GB"/>
              <a:t>Creativity in presentation</a:t>
            </a:r>
            <a:endParaRPr/>
          </a:p>
          <a:p>
            <a:pPr marL="457200" lvl="0" indent="-298450" algn="l" rtl="0">
              <a:lnSpc>
                <a:spcPct val="100000"/>
              </a:lnSpc>
              <a:spcBef>
                <a:spcPts val="0"/>
              </a:spcBef>
              <a:spcAft>
                <a:spcPts val="0"/>
              </a:spcAft>
              <a:buSzPts val="1100"/>
              <a:buFont typeface="Arial"/>
              <a:buChar char="•"/>
            </a:pPr>
            <a:r>
              <a:rPr lang="en-GB"/>
              <a:t>Thoughtfulness in proposed solutions</a:t>
            </a:r>
            <a:endParaRPr/>
          </a:p>
          <a:p>
            <a:pPr marL="457200" lvl="0" indent="-298450" algn="l" rtl="0">
              <a:lnSpc>
                <a:spcPct val="100000"/>
              </a:lnSpc>
              <a:spcBef>
                <a:spcPts val="0"/>
              </a:spcBef>
              <a:spcAft>
                <a:spcPts val="0"/>
              </a:spcAft>
              <a:buSzPts val="1100"/>
              <a:buNone/>
            </a:pPr>
            <a:r>
              <a:rPr lang="en-GB" b="1"/>
              <a:t>Extension Idea:</a:t>
            </a:r>
            <a:endParaRPr/>
          </a:p>
          <a:p>
            <a:pPr marL="457200" lvl="0" indent="-298450" algn="l" rtl="0">
              <a:lnSpc>
                <a:spcPct val="100000"/>
              </a:lnSpc>
              <a:spcBef>
                <a:spcPts val="0"/>
              </a:spcBef>
              <a:spcAft>
                <a:spcPts val="0"/>
              </a:spcAft>
              <a:buSzPts val="1100"/>
              <a:buFont typeface="Arial"/>
              <a:buChar char="•"/>
            </a:pPr>
            <a:r>
              <a:rPr lang="en-GB"/>
              <a:t>Invite a local community leader to discuss real-world initiatives and opportunities for student involvement.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- 2 min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Put students into teams of 4 around creative materials of your choice.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script to introduce the challenge:</a:t>
            </a:r>
            <a:endParaRPr/>
          </a:p>
          <a:p>
            <a:pPr marL="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r>
              <a:rPr lang="en-GB" sz="1100" b="0" i="0" u="none" strike="noStrike" cap="none">
                <a:solidFill>
                  <a:schemeClr val="lt1"/>
                </a:solidFill>
                <a:latin typeface="Noto Sans JP"/>
                <a:ea typeface="Noto Sans JP"/>
                <a:cs typeface="Noto Sans JP"/>
                <a:sym typeface="Noto Sans JP"/>
              </a:rPr>
              <a:t>Tell your team about something that makes you </a:t>
            </a:r>
            <a:r>
              <a:rPr lang="en-GB" sz="1100" b="1" i="1" u="none" strike="noStrike" cap="none">
                <a:solidFill>
                  <a:schemeClr val="lt1"/>
                </a:solidFill>
                <a:latin typeface="Noto Sans JP"/>
                <a:ea typeface="Noto Sans JP"/>
                <a:cs typeface="Noto Sans JP"/>
                <a:sym typeface="Noto Sans JP"/>
              </a:rPr>
              <a:t>you</a:t>
            </a:r>
            <a:r>
              <a:rPr lang="en-GB" sz="1100" b="0" i="0" u="none" strike="noStrike" cap="none">
                <a:solidFill>
                  <a:schemeClr val="lt1"/>
                </a:solidFill>
                <a:latin typeface="Noto Sans JP"/>
                <a:ea typeface="Noto Sans JP"/>
                <a:cs typeface="Noto Sans JP"/>
                <a:sym typeface="Noto Sans JP"/>
              </a:rPr>
              <a:t>! It could be a skill, strength, interest, or talent. Maybe it’s an unusual hobby, a positive personality trait you have, or something special from your background or family. Whatever it is, share what makes you unique!</a:t>
            </a:r>
            <a:endParaRPr sz="1200" b="1" i="0" u="none" strike="noStrike" cap="none">
              <a:solidFill>
                <a:schemeClr val="lt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Give them 2 mins to identify and share one of their strengths.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solidFill>
                  <a:schemeClr val="dk1"/>
                </a:solidFill>
              </a:rPr>
              <a:t>Time - 5 mins </a:t>
            </a:r>
            <a:endParaRPr/>
          </a:p>
          <a:p>
            <a:pPr marL="0" lvl="0" indent="0" algn="l" rtl="0">
              <a:lnSpc>
                <a:spcPct val="115000"/>
              </a:lnSpc>
              <a:spcBef>
                <a:spcPts val="0"/>
              </a:spcBef>
              <a:spcAft>
                <a:spcPts val="0"/>
              </a:spcAft>
              <a:buSzPts val="1100"/>
              <a:buNone/>
            </a:pPr>
            <a:endParaRPr>
              <a:solidFill>
                <a:schemeClr val="dk1"/>
              </a:solidFill>
            </a:endParaRPr>
          </a:p>
          <a:p>
            <a:pPr marL="0" marR="0" lvl="0" indent="0" algn="l" rtl="0">
              <a:lnSpc>
                <a:spcPct val="115000"/>
              </a:lnSpc>
              <a:spcBef>
                <a:spcPts val="0"/>
              </a:spcBef>
              <a:spcAft>
                <a:spcPts val="0"/>
              </a:spcAft>
              <a:buClr>
                <a:srgbClr val="000000"/>
              </a:buClr>
              <a:buSzPts val="1100"/>
              <a:buFont typeface="Arial"/>
              <a:buNone/>
            </a:pPr>
            <a:r>
              <a:rPr lang="en-GB">
                <a:solidFill>
                  <a:schemeClr val="dk1"/>
                </a:solidFill>
              </a:rPr>
              <a:t>Next, challenge teams create a super character (this can be anything!) that combines their special qualities. They can draw or build this, depending on time, resources and your class. Encourage them to give their super character a name. This is their team name.</a:t>
            </a:r>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1200"/>
              </a:spcBef>
              <a:spcAft>
                <a:spcPts val="0"/>
              </a:spcAft>
              <a:buSzPts val="1800"/>
              <a:buNone/>
            </a:pPr>
            <a:r>
              <a:rPr lang="en-GB" sz="1100">
                <a:latin typeface="Noto Sans JP"/>
                <a:ea typeface="Noto Sans JP"/>
                <a:cs typeface="Noto Sans JP"/>
                <a:sym typeface="Noto Sans JP"/>
              </a:rPr>
              <a:t>Use this script to explain the challenge: </a:t>
            </a:r>
            <a:endParaRPr/>
          </a:p>
          <a:p>
            <a:pPr marL="0" lvl="0" indent="0" algn="l" rtl="0">
              <a:lnSpc>
                <a:spcPct val="115000"/>
              </a:lnSpc>
              <a:spcBef>
                <a:spcPts val="1200"/>
              </a:spcBef>
              <a:spcAft>
                <a:spcPts val="0"/>
              </a:spcAft>
              <a:buSzPts val="1800"/>
              <a:buNone/>
            </a:pPr>
            <a:endParaRPr sz="1100">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1100">
                <a:latin typeface="Noto Sans JP"/>
                <a:ea typeface="Noto Sans JP"/>
                <a:cs typeface="Noto Sans JP"/>
                <a:sym typeface="Noto Sans JP"/>
              </a:rPr>
              <a:t>Use your creativity and the materials around you to design a super character that combines all your unique individual qualities. Think about how your skills, strengths, and interests can make your character unstoppable! Once you're done, give your character a name – </a:t>
            </a:r>
            <a:r>
              <a:rPr lang="en-GB" sz="1100" b="1">
                <a:latin typeface="Noto Sans JP"/>
                <a:ea typeface="Noto Sans JP"/>
                <a:cs typeface="Noto Sans JP"/>
                <a:sym typeface="Noto Sans JP"/>
              </a:rPr>
              <a:t>this will be your team’s name for today.</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Time - 1 min</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GB">
                <a:solidFill>
                  <a:schemeClr val="dk1"/>
                </a:solidFill>
              </a:rPr>
              <a:t>Use this slide as a checklist to help students reflect on the previous team or paired activity. What did they do well? Where could they have improved? Remind them that when we work well together in teams and include everyone, we feel a sense of belonging. If you are completing the main design challenge in pairs or team, you could read through this teamwork manifesto together:</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en-GB" sz="1100" b="1" i="0" u="none" strike="noStrike" cap="none">
                <a:solidFill>
                  <a:srgbClr val="217C3C"/>
                </a:solidFill>
                <a:latin typeface="Arial"/>
                <a:ea typeface="Arial"/>
                <a:cs typeface="Arial"/>
                <a:sym typeface="Arial"/>
              </a:rPr>
              <a:t>T</a:t>
            </a:r>
            <a:r>
              <a:rPr lang="en-GB" sz="1100" b="1" i="0" u="none" strike="noStrike" cap="none">
                <a:solidFill>
                  <a:srgbClr val="217C3C"/>
                </a:solidFill>
                <a:latin typeface="Noto Sans JP"/>
                <a:ea typeface="Noto Sans JP"/>
                <a:cs typeface="Noto Sans JP"/>
                <a:sym typeface="Noto Sans JP"/>
              </a:rPr>
              <a:t>eamwork = Success</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Stick together, support each other, and enjoy the ride - we win as a team!</a:t>
            </a:r>
            <a:endParaRPr/>
          </a:p>
          <a:p>
            <a:pPr marL="0" marR="0" lvl="0" indent="0" algn="l" rtl="0">
              <a:lnSpc>
                <a:spcPct val="115000"/>
              </a:lnSpc>
              <a:spcBef>
                <a:spcPts val="1200"/>
              </a:spcBef>
              <a:spcAft>
                <a:spcPts val="0"/>
              </a:spcAft>
              <a:buClr>
                <a:srgbClr val="000000"/>
              </a:buClr>
              <a:buSzPts val="1300"/>
              <a:buFont typeface="Arial"/>
              <a:buNone/>
            </a:pPr>
            <a:r>
              <a:rPr lang="en-GB" sz="1100" b="1" i="0" u="none" strike="noStrike" cap="none">
                <a:solidFill>
                  <a:srgbClr val="217C3C"/>
                </a:solidFill>
                <a:latin typeface="Noto Sans JP"/>
                <a:ea typeface="Noto Sans JP"/>
                <a:cs typeface="Noto Sans JP"/>
                <a:sym typeface="Noto Sans JP"/>
              </a:rPr>
              <a:t>No Idea’s Too Wild</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Every thought counts, whether it’s simple, creative, or completely out there.</a:t>
            </a:r>
            <a:endParaRPr/>
          </a:p>
          <a:p>
            <a:pPr marL="0" marR="0" lvl="0" indent="0" algn="l" rtl="0">
              <a:lnSpc>
                <a:spcPct val="115000"/>
              </a:lnSpc>
              <a:spcBef>
                <a:spcPts val="1200"/>
              </a:spcBef>
              <a:spcAft>
                <a:spcPts val="0"/>
              </a:spcAft>
              <a:buClr>
                <a:srgbClr val="000000"/>
              </a:buClr>
              <a:buSzPts val="1300"/>
              <a:buFont typeface="Arial"/>
              <a:buNone/>
            </a:pPr>
            <a:r>
              <a:rPr lang="en-GB" sz="1100" b="1" i="0" u="none" strike="noStrike" cap="none">
                <a:solidFill>
                  <a:srgbClr val="217C3C"/>
                </a:solidFill>
                <a:latin typeface="Noto Sans JP"/>
                <a:ea typeface="Noto Sans JP"/>
                <a:cs typeface="Noto Sans JP"/>
                <a:sym typeface="Noto Sans JP"/>
              </a:rPr>
              <a:t>Level It Up</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Build on each other’s ideas to create something even better.</a:t>
            </a:r>
            <a:endParaRPr/>
          </a:p>
          <a:p>
            <a:pPr marL="0" marR="0" lvl="0" indent="0" algn="l" rtl="0">
              <a:lnSpc>
                <a:spcPct val="115000"/>
              </a:lnSpc>
              <a:spcBef>
                <a:spcPts val="1200"/>
              </a:spcBef>
              <a:spcAft>
                <a:spcPts val="0"/>
              </a:spcAft>
              <a:buClr>
                <a:srgbClr val="000000"/>
              </a:buClr>
              <a:buSzPts val="1300"/>
              <a:buFont typeface="Arial"/>
              <a:buNone/>
            </a:pPr>
            <a:r>
              <a:rPr lang="en-GB" sz="1100" b="1" i="0" u="none" strike="noStrike" cap="none">
                <a:solidFill>
                  <a:srgbClr val="217C3C"/>
                </a:solidFill>
                <a:latin typeface="Noto Sans JP"/>
                <a:ea typeface="Noto Sans JP"/>
                <a:cs typeface="Noto Sans JP"/>
                <a:sym typeface="Noto Sans JP"/>
              </a:rPr>
              <a:t>Lead by Listening</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Respect everyone’s voice - great ideas start with paying attention.</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Kindness is Key</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Use positive words and build each other up - we’ve got each other’s backs.</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All In, All Together</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Make sure everyone’s part of the action - no one’s left behind.</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Differences = Strength</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Our unique ideas and perspectives make the team unstoppable.</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Mistakes Make Us Better</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Every mistake is a step forward - learn, grow, and keep going strong.</a:t>
            </a:r>
            <a:endParaRPr sz="1400" b="0" i="0" u="none" strike="noStrike" cap="none">
              <a:solidFill>
                <a:srgbClr val="595959"/>
              </a:solidFill>
              <a:latin typeface="Noto Sans JP"/>
              <a:ea typeface="Noto Sans JP"/>
              <a:cs typeface="Noto Sans JP"/>
              <a:sym typeface="Noto Sans JP"/>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 are running this challenge as a pair or team activity, these rules will help students build a sense of belonging as they tackle the creative challenge. If you have more time, you could pass a copy round for everyone to sign or even create your own.</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- 3 mins</a:t>
            </a:r>
            <a:endParaRPr/>
          </a:p>
          <a:p>
            <a:pPr marL="0" lvl="0" indent="0" algn="l" rtl="0">
              <a:lnSpc>
                <a:spcPct val="100000"/>
              </a:lnSpc>
              <a:spcBef>
                <a:spcPts val="0"/>
              </a:spcBef>
              <a:spcAft>
                <a:spcPts val="0"/>
              </a:spcAft>
              <a:buSzPts val="1100"/>
              <a:buNone/>
            </a:pPr>
            <a:endParaRPr/>
          </a:p>
          <a:p>
            <a:pPr marL="0" marR="0" lvl="0" indent="0" algn="l" rtl="0">
              <a:lnSpc>
                <a:spcPct val="115000"/>
              </a:lnSpc>
              <a:spcBef>
                <a:spcPts val="0"/>
              </a:spcBef>
              <a:spcAft>
                <a:spcPts val="0"/>
              </a:spcAft>
              <a:buClr>
                <a:schemeClr val="dk1"/>
              </a:buClr>
              <a:buSzPts val="1100"/>
              <a:buFont typeface="Arial"/>
              <a:buNone/>
            </a:pPr>
            <a:r>
              <a:rPr lang="en-GB"/>
              <a:t>Bring students back to the design challenge that was introduced in lesson 1: </a:t>
            </a:r>
            <a:r>
              <a:rPr lang="en-GB" sz="1100" b="1">
                <a:solidFill>
                  <a:srgbClr val="EFEDED"/>
                </a:solidFill>
                <a:latin typeface="Noto Sans JP"/>
                <a:ea typeface="Noto Sans JP"/>
                <a:cs typeface="Noto Sans JP"/>
                <a:sym typeface="Noto Sans JP"/>
              </a:rPr>
              <a:t>Create something that tackles loneliness and helps local people feel connected</a:t>
            </a:r>
            <a:r>
              <a:rPr lang="en-GB" sz="1100">
                <a:solidFill>
                  <a:srgbClr val="EFEDED"/>
                </a:solidFill>
                <a:latin typeface="Noto Sans JP"/>
                <a:ea typeface="Noto Sans JP"/>
                <a:cs typeface="Noto Sans JP"/>
                <a:sym typeface="Noto Sans JP"/>
              </a:rPr>
              <a:t>.</a:t>
            </a:r>
            <a:endParaRPr/>
          </a:p>
          <a:p>
            <a:pPr marL="0" marR="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students that: Feeling lonely sometimes is part of being human. All humans want to feel like they belong and feel connected to others. What if </a:t>
            </a:r>
            <a:r>
              <a:rPr lang="en-GB" sz="1100" b="1" i="1">
                <a:solidFill>
                  <a:srgbClr val="EFEDED"/>
                </a:solidFill>
                <a:latin typeface="Noto Sans JP"/>
                <a:ea typeface="Noto Sans JP"/>
                <a:cs typeface="Noto Sans JP"/>
                <a:sym typeface="Noto Sans JP"/>
              </a:rPr>
              <a:t>you</a:t>
            </a:r>
            <a:r>
              <a:rPr lang="en-GB" sz="1100">
                <a:solidFill>
                  <a:srgbClr val="EFEDED"/>
                </a:solidFill>
                <a:latin typeface="Noto Sans JP"/>
                <a:ea typeface="Noto Sans JP"/>
                <a:cs typeface="Noto Sans JP"/>
                <a:sym typeface="Noto Sans JP"/>
              </a:rPr>
              <a:t> could create something amazing to help everyone in your community feel happier and more connected to others? This is your chance to design a brilliant solution to bring people together! </a:t>
            </a:r>
            <a:endParaRPr/>
          </a:p>
          <a:p>
            <a:pPr marL="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Use the next slide to spark their thinking with solutions we’ve already covered in the lessons.</a:t>
            </a:r>
            <a:br>
              <a:rPr lang="en-GB" sz="1100">
                <a:solidFill>
                  <a:srgbClr val="EFEDED"/>
                </a:solidFill>
                <a:latin typeface="Noto Sans JP"/>
                <a:ea typeface="Noto Sans JP"/>
                <a:cs typeface="Noto Sans JP"/>
                <a:sym typeface="Noto Sans JP"/>
              </a:rPr>
            </a:br>
            <a:endParaRPr/>
          </a:p>
          <a:p>
            <a:pPr marL="0" lvl="0" indent="0" algn="l" rtl="0">
              <a:lnSpc>
                <a:spcPct val="100000"/>
              </a:lnSpc>
              <a:spcBef>
                <a:spcPts val="0"/>
              </a:spcBef>
              <a:spcAft>
                <a:spcPts val="0"/>
              </a:spcAft>
              <a:buSzPts val="1100"/>
              <a:buNone/>
            </a:pPr>
            <a:r>
              <a:rPr lang="en-GB"/>
              <a:t>Check for understanding.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6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slide to explain all the jobs that need to be done before setting students off on their own.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Brainstorm ideas </a:t>
            </a:r>
            <a:r>
              <a:rPr lang="en-GB">
                <a:solidFill>
                  <a:schemeClr val="dk1"/>
                </a:solidFill>
              </a:rPr>
              <a:t>Look at your mind maps. As a team, write down as many ideas as possible – the sillier, the better! Choose two or three of the best ideas to make even better. Decide on one idea as your solution.</a:t>
            </a: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Design your space </a:t>
            </a:r>
            <a:r>
              <a:rPr lang="en-GB">
                <a:solidFill>
                  <a:schemeClr val="dk1"/>
                </a:solidFill>
              </a:rPr>
              <a:t>Draw your brilliant solution in the Competition Worksheet.</a:t>
            </a: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Build a model </a:t>
            </a:r>
            <a:r>
              <a:rPr lang="en-GB">
                <a:solidFill>
                  <a:schemeClr val="dk1"/>
                </a:solidFill>
              </a:rPr>
              <a:t>Create a model of your solution using all the cool materials available.</a:t>
            </a: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Present your solution </a:t>
            </a:r>
            <a:r>
              <a:rPr lang="en-GB">
                <a:solidFill>
                  <a:schemeClr val="dk1"/>
                </a:solidFill>
              </a:rPr>
              <a:t>Share your ideas with the rest of the class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Enter the Build for Belonging competition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Make sure your ideas, designs and descriptions are included in your </a:t>
            </a:r>
            <a:r>
              <a:rPr lang="en-GB" b="1">
                <a:solidFill>
                  <a:schemeClr val="dk1"/>
                </a:solidFill>
              </a:rPr>
              <a:t>Competition Worksheet</a:t>
            </a:r>
            <a:r>
              <a:rPr lang="en-GB">
                <a:solidFill>
                  <a:schemeClr val="dk1"/>
                </a:solidFill>
              </a:rPr>
              <a:t>. Teams should submit one worksheet per team to the competition. Teachers can take a photo of the build to enter it into our competition.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Remember: You can run the challenge as an individual challenge, in pairs or small groups of up to 4. You can allocate team roles using the </a:t>
            </a:r>
            <a:r>
              <a:rPr lang="en-GB" b="1">
                <a:solidFill>
                  <a:schemeClr val="dk1"/>
                </a:solidFill>
              </a:rPr>
              <a:t>Team Roles on slide 39, in the appendix</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- 9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This is optional. It is recommended but can be removed if time is short. Or, the teacher(s) could visit each group and give feedback.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Pair up two individuals, pairs or teams for peer assessment.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Give time to wrap up.</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you’re running the challenge with pairs or teams, use this list to remind each team member what they are responsible for:</a:t>
            </a:r>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Creative Designer: </a:t>
            </a:r>
            <a:r>
              <a:rPr lang="en-GB">
                <a:solidFill>
                  <a:schemeClr val="dk1"/>
                </a:solidFill>
              </a:rPr>
              <a:t>Time to show off your artistic skills! Label your final drawing to highlight all the awesome features of your design.</a:t>
            </a:r>
            <a:endParaRPr/>
          </a:p>
          <a:p>
            <a:pPr marL="0" lvl="0" indent="0" algn="l" rtl="0">
              <a:lnSpc>
                <a:spcPct val="100000"/>
              </a:lnSpc>
              <a:spcBef>
                <a:spcPts val="0"/>
              </a:spcBef>
              <a:spcAft>
                <a:spcPts val="0"/>
              </a:spcAft>
              <a:buSzPts val="1100"/>
              <a:buNone/>
            </a:pPr>
            <a:r>
              <a:rPr lang="en-GB" sz="1100" b="1" u="none" strike="noStrike" cap="none">
                <a:solidFill>
                  <a:srgbClr val="2760AA"/>
                </a:solidFill>
              </a:rPr>
              <a:t>Copywriter</a:t>
            </a:r>
            <a:r>
              <a:rPr lang="en-GB" b="1">
                <a:solidFill>
                  <a:schemeClr val="dk1"/>
                </a:solidFill>
              </a:rPr>
              <a:t>: </a:t>
            </a:r>
            <a:r>
              <a:rPr lang="en-GB">
                <a:solidFill>
                  <a:schemeClr val="dk1"/>
                </a:solidFill>
              </a:rPr>
              <a:t>Get your writing hat on! Write a cool description of your amazing solution so everyone knows how it works.</a:t>
            </a:r>
            <a:endParaRPr/>
          </a:p>
          <a:p>
            <a:pPr marL="0" lvl="0" indent="0" algn="l" rtl="0">
              <a:lnSpc>
                <a:spcPct val="100000"/>
              </a:lnSpc>
              <a:spcBef>
                <a:spcPts val="0"/>
              </a:spcBef>
              <a:spcAft>
                <a:spcPts val="0"/>
              </a:spcAft>
              <a:buSzPts val="1100"/>
              <a:buNone/>
            </a:pPr>
            <a:r>
              <a:rPr lang="en-GB" b="1">
                <a:solidFill>
                  <a:schemeClr val="dk1"/>
                </a:solidFill>
              </a:rPr>
              <a:t>Architect: </a:t>
            </a:r>
            <a:r>
              <a:rPr lang="en-GB">
                <a:solidFill>
                  <a:schemeClr val="dk1"/>
                </a:solidFill>
              </a:rPr>
              <a:t>Your job is to get our model ready for its close-up! Make sure it's looking perfect for its big moment in the spotlight.</a:t>
            </a:r>
            <a:endParaRPr/>
          </a:p>
          <a:p>
            <a:pPr marL="0" marR="0" lvl="0" indent="0" algn="l" rtl="0">
              <a:lnSpc>
                <a:spcPct val="100000"/>
              </a:lnSpc>
              <a:spcBef>
                <a:spcPts val="0"/>
              </a:spcBef>
              <a:spcAft>
                <a:spcPts val="0"/>
              </a:spcAft>
              <a:buClr>
                <a:srgbClr val="000000"/>
              </a:buClr>
              <a:buSzPts val="1100"/>
              <a:buFont typeface="Arial"/>
              <a:buNone/>
            </a:pPr>
            <a:r>
              <a:rPr lang="en-GB" sz="1100" b="1" u="none" strike="noStrike" cap="none">
                <a:solidFill>
                  <a:srgbClr val="2760AA"/>
                </a:solidFill>
              </a:rPr>
              <a:t>Head of Communications</a:t>
            </a:r>
            <a:r>
              <a:rPr lang="en-GB" b="1">
                <a:solidFill>
                  <a:schemeClr val="dk1"/>
                </a:solidFill>
              </a:rPr>
              <a:t>: </a:t>
            </a:r>
            <a:r>
              <a:rPr lang="en-GB">
                <a:solidFill>
                  <a:schemeClr val="dk1"/>
                </a:solidFill>
              </a:rPr>
              <a:t>You’re the star presenter! Get ready to wow the class with your awesome solution and explain how it works.</a:t>
            </a:r>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Ask pupils to stop working and place their models around the room for everyone to see.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If you are entering your class’ ideas into our Build for Belonging Competition, show this slide to get pupils excited! </a:t>
            </a:r>
            <a:endParaRPr/>
          </a:p>
          <a:p>
            <a:pPr marL="0" lvl="0" indent="0" algn="l" rtl="0">
              <a:lnSpc>
                <a:spcPct val="100000"/>
              </a:lnSpc>
              <a:spcBef>
                <a:spcPts val="0"/>
              </a:spcBef>
              <a:spcAft>
                <a:spcPts val="0"/>
              </a:spcAft>
              <a:buSzPts val="1100"/>
              <a:buNone/>
            </a:pPr>
            <a:r>
              <a:rPr lang="en-GB"/>
              <a:t>Enter by 30</a:t>
            </a:r>
            <a:r>
              <a:rPr lang="en-GB" baseline="30000"/>
              <a:t>th</a:t>
            </a:r>
            <a:r>
              <a:rPr lang="en-GB"/>
              <a:t> June at www.buildthechange.theday.co.uk/competition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students to take it in turns to present their solution to the class. Encourage others to give positive and constructive feedback. </a:t>
            </a:r>
            <a:endParaRPr/>
          </a:p>
          <a:p>
            <a:pPr marL="0" lvl="0" indent="0" algn="l" rtl="0">
              <a:lnSpc>
                <a:spcPct val="100000"/>
              </a:lnSpc>
              <a:spcBef>
                <a:spcPts val="0"/>
              </a:spcBef>
              <a:spcAft>
                <a:spcPts val="0"/>
              </a:spcAft>
              <a:buSzPts val="1100"/>
              <a:buNone/>
            </a:pPr>
            <a:r>
              <a:rPr lang="en-GB"/>
              <a:t>You could ask them: What went well? What could be even better?</a:t>
            </a:r>
            <a:endParaRPr/>
          </a:p>
          <a:p>
            <a:pPr marL="0" lvl="0" indent="0" algn="l" rtl="0">
              <a:lnSpc>
                <a:spcPct val="100000"/>
              </a:lnSpc>
              <a:spcBef>
                <a:spcPts val="0"/>
              </a:spcBef>
              <a:spcAft>
                <a:spcPts val="0"/>
              </a:spcAft>
              <a:buSzPts val="1100"/>
              <a:buNone/>
            </a:pPr>
            <a:r>
              <a:rPr lang="en-GB"/>
              <a:t>Celebrate all their awesome ideas!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Don’t forget to upload your learner’s awesome ideas to help us show everyone how awesome kids’ ideas are!</a:t>
            </a:r>
            <a:endParaRPr/>
          </a:p>
          <a:p>
            <a:pPr marL="0" marR="0" lvl="0" indent="0" algn="l" rtl="0">
              <a:lnSpc>
                <a:spcPct val="100000"/>
              </a:lnSpc>
              <a:spcBef>
                <a:spcPts val="0"/>
              </a:spcBef>
              <a:spcAft>
                <a:spcPts val="0"/>
              </a:spcAft>
              <a:buClr>
                <a:srgbClr val="000000"/>
              </a:buClr>
              <a:buSzPts val="1100"/>
              <a:buFont typeface="Arial"/>
              <a:buNone/>
            </a:pPr>
            <a:r>
              <a:rPr lang="en-GB"/>
              <a:t>You can upload photos and descriptions of your children’s creations to our Build the Change Tuesday gallery. They might even be our next Builder of the Week! Scan the QR code with a camera to start uploading, or visit: https://www.lego.com/en-gb/sustainability/buildthechange/challenges/theday/upload?CMP=EMC-LCE.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Use this slide if you are </a:t>
            </a:r>
            <a:r>
              <a:rPr lang="en-GB" b="1" u="sng">
                <a:solidFill>
                  <a:schemeClr val="dk1"/>
                </a:solidFill>
              </a:rPr>
              <a:t>asking students to work in groups.</a:t>
            </a:r>
            <a:r>
              <a:rPr lang="en-GB">
                <a:solidFill>
                  <a:schemeClr val="dk1"/>
                </a:solidFill>
              </a:rPr>
              <a:t> Please note: Students can enter the competition individually, in pairs or in teams of up to 4 people.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Explain the roles. Ask students to take on team roles according to their strengths.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Head of Communications</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Presents the final design to the class.</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Enthusiastic, confident, and loves speaking in front of people.</a:t>
            </a:r>
            <a:endParaRPr sz="1800" b="0" i="0" u="none" strike="noStrike">
              <a:latin typeface="Arial"/>
              <a:ea typeface="Arial"/>
              <a:cs typeface="Arial"/>
              <a:sym typeface="Aria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Copywriter</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Writes the description of the design and explains how it works.</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Enjoys writing and is great at turning ideas into words.</a:t>
            </a:r>
            <a:endParaRPr sz="1800" b="0" i="0" u="none" strike="noStrike">
              <a:latin typeface="Arial"/>
              <a:ea typeface="Arial"/>
              <a:cs typeface="Arial"/>
              <a:sym typeface="Aria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Creative Designer</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Draws and improves the designs on paper.</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Creative, loves to draw, and gets excited about bring ideas to life.</a:t>
            </a:r>
            <a:endParaRPr sz="1800" b="0" i="0" u="none" strike="noStrike">
              <a:latin typeface="Arial"/>
              <a:ea typeface="Arial"/>
              <a:cs typeface="Arial"/>
              <a:sym typeface="Aria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Architect</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Builds a model of the final design.</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Patient, creative, and has steady hands for building under pressure.</a:t>
            </a:r>
            <a:endParaRPr sz="1800" b="0" i="0" u="none" strike="noStrike">
              <a:latin typeface="Arial"/>
              <a:ea typeface="Arial"/>
              <a:cs typeface="Arial"/>
              <a:sym typeface="Aria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Play the video to introduce students to the LEGO Group’s Build the Change programme.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https://www.youtube.com/watch?v=D7z8iXqjIkE&amp;t=1s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t>Use our hands-on activity to introduce the topic of loneliness and belonging. Ask students to create a visual representation of the opposite concepts loneliness and belonging. Start with loneliness. They can be as creative, symbolic or literal as they like. There’s no right or wrong way of doing this. Give them a short amount of time. We’re not looking for perfection, just quick ideas.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Time - 2 mins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our hands-on activity to introduce the topic of loneliness and belonging. Ask students to create a visual representation of the opposite concepts loneliness and belonging. They can be as creative, symbolic or literal as they like. There’s no right or wrong way of doing this. Give them a short amount of time. We’re not looking for perfection, just quick ideas.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Ask students to share their interpretations. Compile a class list of any words or feelings that crop up relating to loneliness and belonging. Which words crop up more than once?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- 2 mins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Ask students  to write their own definition of the word loneliness. Can they use some of the words compiled on the board? Take a couple of suggestions.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Click to reveal the</a:t>
            </a:r>
            <a:r>
              <a:rPr lang="en-GB" b="1">
                <a:solidFill>
                  <a:schemeClr val="dk1"/>
                </a:solidFill>
              </a:rPr>
              <a:t> </a:t>
            </a:r>
            <a:r>
              <a:rPr lang="en-GB" u="sng">
                <a:solidFill>
                  <a:schemeClr val="hlink"/>
                </a:solidFill>
                <a:hlinkClick r:id="rId3"/>
              </a:rPr>
              <a:t>Oxford Learner's’ Dictionary definition</a:t>
            </a:r>
            <a:r>
              <a:rPr lang="en-GB">
                <a:solidFill>
                  <a:schemeClr val="dk1"/>
                </a:solidFill>
              </a:rPr>
              <a:t>:</a:t>
            </a:r>
            <a:r>
              <a:rPr lang="en-GB" i="1">
                <a:solidFill>
                  <a:schemeClr val="dk1"/>
                </a:solidFill>
              </a:rPr>
              <a:t> a feeling of being unhappy because you have no friends or people to talk to</a:t>
            </a:r>
            <a:endParaRPr i="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can use this script to explain loneliness in a way they will understand: </a:t>
            </a:r>
            <a:endParaRPr>
              <a:solidFill>
                <a:schemeClr val="dk1"/>
              </a:solidFill>
            </a:endParaRPr>
          </a:p>
          <a:p>
            <a:pPr marL="0" lvl="0" indent="0" algn="l" rtl="0">
              <a:lnSpc>
                <a:spcPct val="100000"/>
              </a:lnSpc>
              <a:spcBef>
                <a:spcPts val="0"/>
              </a:spcBef>
              <a:spcAft>
                <a:spcPts val="0"/>
              </a:spcAft>
              <a:buSzPts val="1100"/>
              <a:buNone/>
            </a:pPr>
            <a:r>
              <a:rPr lang="en-GB" i="1">
                <a:solidFill>
                  <a:schemeClr val="dk1"/>
                </a:solidFill>
              </a:rPr>
              <a:t>Loneliness is like being on the playground and not having anyone to hang out with or chat to. It’s that feeling of being on your own, even if there are loads of people around, and it can feel a bit sad or empty.</a:t>
            </a: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a:solidFill>
                  <a:schemeClr val="dk1"/>
                </a:solidFill>
              </a:rPr>
              <a:t>Loneliness is a normal part of being human. This is because long ago, people lived in groups to stay safe and share food. If someone wandered off or got left out, they might be in danger, like from wild animals. So, their brain would make them feel lonely, like a little alarm saying, 'Hey, you need to go back to your friends!'</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i="1">
                <a:solidFill>
                  <a:schemeClr val="dk1"/>
                </a:solidFill>
              </a:rPr>
              <a:t>Even today, when we don’t have enough people to talk to or play with, that same alarm makes us feel lonely. It’s like our heart saying, 'I need some company!' It’s a reminder to spend time with others who care about us.</a:t>
            </a:r>
            <a:endParaRPr i="1">
              <a:solidFill>
                <a:schemeClr val="dk1"/>
              </a:solidFill>
            </a:endParaRPr>
          </a:p>
          <a:p>
            <a:pPr marL="0" lvl="0" indent="0" algn="l" rtl="0">
              <a:lnSpc>
                <a:spcPct val="115000"/>
              </a:lnSpc>
              <a:spcBef>
                <a:spcPts val="1200"/>
              </a:spcBef>
              <a:spcAft>
                <a:spcPts val="1200"/>
              </a:spcAft>
              <a:buSzPts val="1100"/>
              <a:buNone/>
            </a:pPr>
            <a:r>
              <a:rPr lang="en-GB">
                <a:solidFill>
                  <a:schemeClr val="dk1"/>
                </a:solidFill>
              </a:rPr>
              <a:t>Make sure students understand that loneliness is a natural feeling that can guide us toward finding connection and friendship.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- 2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Explain that today they will be creating a solution to loneliness, something that brings people a sense of belonging.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Can students write a definition for the word belonging? Ask students to look at the class list of words, to write their own definition of belonging.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Click to reveal the</a:t>
            </a:r>
            <a:r>
              <a:rPr lang="en-GB" b="1">
                <a:solidFill>
                  <a:schemeClr val="dk1"/>
                </a:solidFill>
              </a:rPr>
              <a:t> </a:t>
            </a:r>
            <a:r>
              <a:rPr lang="en-GB" u="sng">
                <a:solidFill>
                  <a:schemeClr val="hlink"/>
                </a:solidFill>
                <a:hlinkClick r:id="rId3"/>
              </a:rPr>
              <a:t>Oxford Learner's’ Dictionary definition</a:t>
            </a:r>
            <a:r>
              <a:rPr lang="en-GB">
                <a:solidFill>
                  <a:schemeClr val="dk1"/>
                </a:solidFill>
              </a:rPr>
              <a:t>:</a:t>
            </a:r>
            <a:r>
              <a:rPr lang="en-GB" i="1">
                <a:solidFill>
                  <a:schemeClr val="dk1"/>
                </a:solidFill>
              </a:rPr>
              <a:t> the feeling of being comfortable and happy in a particular situation or with a particular group of people, and being treated as a full member of the group.</a:t>
            </a:r>
            <a:endParaRPr b="1">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GB">
                <a:solidFill>
                  <a:schemeClr val="dk1"/>
                </a:solidFill>
              </a:rPr>
              <a:t>You can use this script to explain the concept of belonging in more detail:</a:t>
            </a:r>
            <a:endParaRPr>
              <a:solidFill>
                <a:schemeClr val="dk1"/>
              </a:solidFill>
            </a:endParaRPr>
          </a:p>
          <a:p>
            <a:pPr marL="0" lvl="0" indent="0" algn="l" rtl="0">
              <a:lnSpc>
                <a:spcPct val="115000"/>
              </a:lnSpc>
              <a:spcBef>
                <a:spcPts val="0"/>
              </a:spcBef>
              <a:spcAft>
                <a:spcPts val="0"/>
              </a:spcAft>
              <a:buSzPts val="1100"/>
              <a:buNone/>
            </a:pPr>
            <a:r>
              <a:rPr lang="en-GB" i="1">
                <a:solidFill>
                  <a:schemeClr val="dk1"/>
                </a:solidFill>
              </a:rPr>
              <a:t>Belonging means feeling like you’re part of something, whether it’s a group of friends, a team, or your community. </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i="1">
                <a:solidFill>
                  <a:schemeClr val="dk1"/>
                </a:solidFill>
              </a:rPr>
              <a:t>Belonging is like when you find a group of friends who get you. You feel relaxed, included and happy, like you’re part of a team where everyone is glad you’re there.</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i="1">
                <a:solidFill>
                  <a:schemeClr val="dk1"/>
                </a:solidFill>
              </a:rPr>
              <a:t>Belonging is important because, as we’ve just learned, humans are social creatures—we thrive when we connect with others. When we feel like we belong, it makes us happier, healthier, and more confident. We don’t just survive, we thrive.</a:t>
            </a:r>
            <a:endParaRPr i="1">
              <a:solidFill>
                <a:schemeClr val="dk1"/>
              </a:solidFill>
            </a:endParaRPr>
          </a:p>
          <a:p>
            <a:pPr marL="0" lvl="0" indent="0" algn="l" rtl="0">
              <a:lnSpc>
                <a:spcPct val="100000"/>
              </a:lnSpc>
              <a:spcBef>
                <a:spcPts val="0"/>
              </a:spcBef>
              <a:spcAft>
                <a:spcPts val="0"/>
              </a:spcAft>
              <a:buSzPts val="1100"/>
              <a:buNone/>
            </a:pPr>
            <a:endParaRPr i="1">
              <a:solidFill>
                <a:schemeClr val="dk1"/>
              </a:solidFill>
            </a:endParaRPr>
          </a:p>
          <a:p>
            <a:pPr marL="0" lvl="0" indent="0" algn="l" rtl="0">
              <a:lnSpc>
                <a:spcPct val="100000"/>
              </a:lnSpc>
              <a:spcBef>
                <a:spcPts val="0"/>
              </a:spcBef>
              <a:spcAft>
                <a:spcPts val="0"/>
              </a:spcAft>
              <a:buSzPts val="1100"/>
              <a:buNone/>
            </a:pPr>
            <a:r>
              <a:rPr lang="en-GB">
                <a:solidFill>
                  <a:schemeClr val="dk1"/>
                </a:solidFill>
              </a:rPr>
              <a:t>Ask students to think of a special time when they’ve felt a sense of belonging. How was the moment better because it was shared with others? Would it have been as special if it was experienced alone?</a:t>
            </a:r>
            <a:endParaRPr>
              <a:solidFill>
                <a:schemeClr val="dk1"/>
              </a:solidFill>
            </a:endParaRPr>
          </a:p>
          <a:p>
            <a:pPr marL="0" lvl="0" indent="0" algn="l" rtl="0">
              <a:lnSpc>
                <a:spcPct val="100000"/>
              </a:lnSpc>
              <a:spcBef>
                <a:spcPts val="0"/>
              </a:spcBef>
              <a:spcAft>
                <a:spcPts val="0"/>
              </a:spcAft>
              <a:buSzPts val="1100"/>
              <a:buNone/>
            </a:pP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5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 name="Google Shape;16;p4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 name="Google Shape;17;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
        <p:cNvGrpSpPr/>
        <p:nvPr/>
      </p:nvGrpSpPr>
      <p:grpSpPr>
        <a:xfrm>
          <a:off x="0" y="0"/>
          <a:ext cx="0" cy="0"/>
          <a:chOff x="0" y="0"/>
          <a:chExt cx="0" cy="0"/>
        </a:xfrm>
      </p:grpSpPr>
      <p:sp>
        <p:nvSpPr>
          <p:cNvPr id="25" name="Google Shape;25;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6" name="Google Shape;26;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
        <p:cNvGrpSpPr/>
        <p:nvPr/>
      </p:nvGrpSpPr>
      <p:grpSpPr>
        <a:xfrm>
          <a:off x="0" y="0"/>
          <a:ext cx="0" cy="0"/>
          <a:chOff x="0" y="0"/>
          <a:chExt cx="0" cy="0"/>
        </a:xfrm>
      </p:grpSpPr>
      <p:sp>
        <p:nvSpPr>
          <p:cNvPr id="28" name="Google Shape;28;p5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9" name="Google Shape;29;p5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0" name="Google Shape;30;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 name="Google Shape;3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5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5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5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5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buildthechange.theday.co.uk/resources/influencers-join-battle-against-lonelines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10.png"/><Relationship Id="rId9" Type="http://schemas.openxmlformats.org/officeDocument/2006/relationships/hyperlink" Target="https://www.youtube.com/watch?v=nS-mVlBZzQ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nS-mVlBZzQ0" TargetMode="External"/><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youtube.com/watch?v=4r0TgO6pFC8"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jpe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20.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20.pn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jpe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9.pn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11.png"/><Relationship Id="rId10"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11.png"/><Relationship Id="rId4" Type="http://schemas.openxmlformats.org/officeDocument/2006/relationships/image" Target="../media/image73.jpe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hyperlink" Target="http://buildthechange.theday.co.uk/competition" TargetMode="External"/><Relationship Id="rId3" Type="http://schemas.openxmlformats.org/officeDocument/2006/relationships/image" Target="../media/image82.jpeg"/><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www.lego.com/en-gb/sustainability/buildthechange/challenges/theday/upload?CMP=EMC-LCE" TargetMode="External"/><Relationship Id="rId7"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hyperlink" Target="https://www.lego.com/en-gb/sustainability/buildthechange/challenges/theday/gallery?CMP=EMC-LCE" TargetMode="External"/><Relationship Id="rId9"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D7z8iXqjIkE&amp;t=1s"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
          <p:cNvSpPr txBox="1"/>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rgbClr val="000000"/>
              </a:buClr>
              <a:buSzPts val="5200"/>
              <a:buFont typeface="Arial"/>
              <a:buNone/>
            </a:pPr>
            <a:r>
              <a:rPr lang="en-GB" sz="5200" b="1" i="0" u="none" strike="noStrike" cap="none">
                <a:solidFill>
                  <a:srgbClr val="FFFFFF"/>
                </a:solidFill>
                <a:latin typeface="Noto Sans JP"/>
                <a:ea typeface="Noto Sans JP"/>
                <a:cs typeface="Noto Sans JP"/>
                <a:sym typeface="Noto Sans JP"/>
              </a:rPr>
              <a:t>Build for Belonging</a:t>
            </a:r>
            <a:endParaRPr sz="5200" b="1" i="0" u="none" strike="noStrike" cap="none">
              <a:solidFill>
                <a:srgbClr val="FFFFFF"/>
              </a:solidFill>
              <a:latin typeface="Noto Sans JP"/>
              <a:ea typeface="Noto Sans JP"/>
              <a:cs typeface="Noto Sans JP"/>
              <a:sym typeface="Noto Sans JP"/>
            </a:endParaRPr>
          </a:p>
        </p:txBody>
      </p:sp>
      <p:pic>
        <p:nvPicPr>
          <p:cNvPr id="53" name="Google Shape;53;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51151" y="417150"/>
            <a:ext cx="2841702" cy="1114201"/>
          </a:xfrm>
          <a:prstGeom prst="rect">
            <a:avLst/>
          </a:prstGeom>
          <a:noFill/>
          <a:ln>
            <a:noFill/>
          </a:ln>
        </p:spPr>
      </p:pic>
      <p:sp>
        <p:nvSpPr>
          <p:cNvPr id="54" name="Google Shape;54;p1"/>
          <p:cNvSpPr txBox="1"/>
          <p:nvPr/>
        </p:nvSpPr>
        <p:spPr>
          <a:xfrm>
            <a:off x="222050" y="4683550"/>
            <a:ext cx="5457000" cy="3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0" u="none" strike="noStrike" cap="none">
                <a:solidFill>
                  <a:srgbClr val="FFFFFF"/>
                </a:solidFill>
                <a:latin typeface="Noto Sans JP"/>
                <a:ea typeface="Noto Sans JP"/>
                <a:cs typeface="Noto Sans JP"/>
                <a:sym typeface="Noto Sans JP"/>
              </a:rPr>
              <a:t>Build the Change is supported by the LEGO Foundation. LEGO, the LEGO logo, the Minifigure and the Brick and Knob configuration are trademarks and copyrights of the LEGO Group. ©2025 The LEGO Group. All rights reserved.</a:t>
            </a:r>
            <a:endParaRPr sz="700" b="0" i="0" u="none" strike="noStrike" cap="none">
              <a:solidFill>
                <a:srgbClr val="FFFFFF"/>
              </a:solidFill>
              <a:latin typeface="Noto Sans JP"/>
              <a:ea typeface="Noto Sans JP"/>
              <a:cs typeface="Noto Sans JP"/>
              <a:sym typeface="Noto Sans JP"/>
            </a:endParaRPr>
          </a:p>
        </p:txBody>
      </p:sp>
      <p:pic>
        <p:nvPicPr>
          <p:cNvPr id="55" name="Google Shape;55;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6324" y="95875"/>
            <a:ext cx="3123098" cy="1756751"/>
          </a:xfrm>
          <a:prstGeom prst="rect">
            <a:avLst/>
          </a:prstGeom>
          <a:noFill/>
          <a:ln>
            <a:noFill/>
          </a:ln>
        </p:spPr>
      </p:pic>
      <p:pic>
        <p:nvPicPr>
          <p:cNvPr id="56" name="Google Shape;56;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68476" y="3016801"/>
            <a:ext cx="2198150" cy="2198150"/>
          </a:xfrm>
          <a:prstGeom prst="rect">
            <a:avLst/>
          </a:prstGeom>
          <a:noFill/>
          <a:ln>
            <a:noFill/>
          </a:ln>
        </p:spPr>
      </p:pic>
      <p:sp>
        <p:nvSpPr>
          <p:cNvPr id="57" name="Google Shape;57;p1"/>
          <p:cNvSpPr txBox="1"/>
          <p:nvPr/>
        </p:nvSpPr>
        <p:spPr>
          <a:xfrm>
            <a:off x="311700" y="2834125"/>
            <a:ext cx="8520600" cy="1206600"/>
          </a:xfrm>
          <a:prstGeom prst="rect">
            <a:avLst/>
          </a:prstGeom>
          <a:noFill/>
          <a:ln>
            <a:noFill/>
          </a:ln>
        </p:spPr>
        <p:txBody>
          <a:bodyPr spcFirstLastPara="1" wrap="square" lIns="91425" tIns="91425" rIns="91425" bIns="91425" anchor="t" anchorCtr="0">
            <a:normAutofit lnSpcReduction="10000"/>
          </a:bodyPr>
          <a:lstStyle/>
          <a:p>
            <a:pPr marL="0" marR="0" lvl="0" indent="0" algn="ctr" rtl="0">
              <a:lnSpc>
                <a:spcPct val="95000"/>
              </a:lnSpc>
              <a:spcBef>
                <a:spcPts val="0"/>
              </a:spcBef>
              <a:spcAft>
                <a:spcPts val="0"/>
              </a:spcAft>
              <a:buClr>
                <a:srgbClr val="000000"/>
              </a:buClr>
              <a:buSzPts val="935"/>
              <a:buFont typeface="Arial"/>
              <a:buNone/>
            </a:pPr>
            <a:r>
              <a:rPr lang="en-GB" sz="2280" b="1" i="0" u="none" strike="noStrike" cap="none" dirty="0">
                <a:solidFill>
                  <a:srgbClr val="FFD500"/>
                </a:solidFill>
                <a:latin typeface="Arial"/>
                <a:ea typeface="Arial"/>
                <a:cs typeface="Arial"/>
                <a:sym typeface="Arial"/>
              </a:rPr>
              <a:t>BUILD FOR COMMUNITY</a:t>
            </a:r>
            <a:endParaRPr sz="2280" b="0" i="0" u="none" strike="noStrike" cap="none">
              <a:solidFill>
                <a:srgbClr val="595959"/>
              </a:solidFill>
              <a:latin typeface="Arial"/>
              <a:ea typeface="Arial"/>
              <a:cs typeface="Arial"/>
              <a:sym typeface="Arial"/>
            </a:endParaRPr>
          </a:p>
          <a:p>
            <a:pPr marL="0" marR="0" lvl="0" indent="0" algn="ctr" rtl="0">
              <a:lnSpc>
                <a:spcPct val="95000"/>
              </a:lnSpc>
              <a:spcBef>
                <a:spcPts val="0"/>
              </a:spcBef>
              <a:spcAft>
                <a:spcPts val="0"/>
              </a:spcAft>
              <a:buClr>
                <a:srgbClr val="000000"/>
              </a:buClr>
              <a:buSzPts val="935"/>
              <a:buFont typeface="Arial"/>
              <a:buNone/>
            </a:pPr>
            <a:r>
              <a:rPr lang="en-GB" sz="2280" b="1" i="0" u="none" strike="noStrike" cap="none">
                <a:solidFill>
                  <a:srgbClr val="FFD500"/>
                </a:solidFill>
                <a:latin typeface="Arial"/>
                <a:ea typeface="Arial"/>
                <a:cs typeface="Arial"/>
                <a:sym typeface="Arial"/>
              </a:rPr>
              <a:t>WORKSHOP</a:t>
            </a:r>
            <a:endParaRPr sz="2280" b="0" i="0" u="none" strike="noStrike" cap="none" dirty="0">
              <a:solidFill>
                <a:srgbClr val="595959"/>
              </a:solidFill>
              <a:latin typeface="Arial"/>
              <a:ea typeface="Arial"/>
              <a:cs typeface="Arial"/>
              <a:sym typeface="Arial"/>
            </a:endParaRPr>
          </a:p>
          <a:p>
            <a:pPr marL="0" marR="0" lvl="0" indent="0" algn="ctr" rtl="0">
              <a:lnSpc>
                <a:spcPct val="95000"/>
              </a:lnSpc>
              <a:spcBef>
                <a:spcPts val="1000"/>
              </a:spcBef>
              <a:spcAft>
                <a:spcPts val="0"/>
              </a:spcAft>
              <a:buClr>
                <a:srgbClr val="000000"/>
              </a:buClr>
              <a:buSzPts val="935"/>
              <a:buFont typeface="Arial"/>
              <a:buNone/>
            </a:pPr>
            <a:r>
              <a:rPr lang="en-GB" sz="1937" b="0" i="0" u="none" strike="noStrike" cap="none" dirty="0">
                <a:solidFill>
                  <a:srgbClr val="FFFFFF"/>
                </a:solidFill>
                <a:latin typeface="Arial"/>
                <a:ea typeface="Arial"/>
                <a:cs typeface="Arial"/>
                <a:sym typeface="Arial"/>
              </a:rPr>
              <a:t>Ages 11-14</a:t>
            </a:r>
            <a:endParaRPr sz="1175" b="0" i="0" u="none" strike="noStrike" cap="none" dirty="0">
              <a:solidFill>
                <a:srgbClr val="EFEDED"/>
              </a:solidFill>
              <a:latin typeface="Noto Sans JP"/>
              <a:ea typeface="Noto Sans JP"/>
              <a:cs typeface="Noto Sans JP"/>
              <a:sym typeface="Noto Sans J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t>Read all about it!</a:t>
            </a:r>
            <a:endParaRPr b="1"/>
          </a:p>
        </p:txBody>
      </p:sp>
      <p:sp>
        <p:nvSpPr>
          <p:cNvPr id="164" name="Google Shape;164;p9"/>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9"/>
          <p:cNvSpPr txBox="1"/>
          <p:nvPr/>
        </p:nvSpPr>
        <p:spPr>
          <a:xfrm>
            <a:off x="311700" y="82417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FFD400"/>
                </a:solidFill>
                <a:latin typeface="Noto Sans JP"/>
                <a:ea typeface="Noto Sans JP"/>
                <a:cs typeface="Noto Sans JP"/>
                <a:sym typeface="Noto Sans JP"/>
              </a:rPr>
              <a:t>Read all about it!</a:t>
            </a:r>
            <a:endParaRPr sz="3120" b="1" i="0" u="none" strike="noStrike" cap="none">
              <a:solidFill>
                <a:srgbClr val="FFD400"/>
              </a:solidFill>
              <a:latin typeface="Noto Sans JP"/>
              <a:ea typeface="Noto Sans JP"/>
              <a:cs typeface="Noto Sans JP"/>
              <a:sym typeface="Noto Sans JP"/>
            </a:endParaRPr>
          </a:p>
        </p:txBody>
      </p:sp>
      <p:sp>
        <p:nvSpPr>
          <p:cNvPr id="166" name="Google Shape;166;p9"/>
          <p:cNvSpPr txBox="1"/>
          <p:nvPr/>
        </p:nvSpPr>
        <p:spPr>
          <a:xfrm>
            <a:off x="366775" y="1604900"/>
            <a:ext cx="3337200" cy="3416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000000"/>
              </a:buClr>
              <a:buSzPts val="2100"/>
              <a:buFont typeface="Arial"/>
              <a:buNone/>
            </a:pPr>
            <a:r>
              <a:rPr lang="en-GB" sz="2100" b="0" i="0" u="none" strike="noStrike" cap="none">
                <a:solidFill>
                  <a:srgbClr val="EFEDED"/>
                </a:solidFill>
                <a:latin typeface="Arial"/>
                <a:ea typeface="Arial"/>
                <a:cs typeface="Arial"/>
                <a:sym typeface="Arial"/>
              </a:rPr>
              <a:t>Influencers join battle against loneliness.</a:t>
            </a:r>
            <a:endParaRPr/>
          </a:p>
          <a:p>
            <a:pPr marL="0" marR="0" lvl="0" indent="0" algn="l" rtl="0">
              <a:lnSpc>
                <a:spcPct val="115000"/>
              </a:lnSpc>
              <a:spcBef>
                <a:spcPts val="0"/>
              </a:spcBef>
              <a:spcAft>
                <a:spcPts val="0"/>
              </a:spcAft>
              <a:buClr>
                <a:srgbClr val="000000"/>
              </a:buClr>
              <a:buSzPts val="2100"/>
              <a:buFont typeface="Arial"/>
              <a:buNone/>
            </a:pPr>
            <a:endParaRPr sz="2100" b="0" i="0" u="none" strike="noStrike" cap="none">
              <a:solidFill>
                <a:srgbClr val="EFEDED"/>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r>
              <a:rPr lang="en-GB" sz="2100" b="0" i="1" u="none" strike="noStrike" cap="none">
                <a:solidFill>
                  <a:srgbClr val="EFEDED"/>
                </a:solidFill>
                <a:latin typeface="Arial"/>
                <a:ea typeface="Arial"/>
                <a:cs typeface="Arial"/>
                <a:sym typeface="Arial"/>
              </a:rPr>
              <a:t>Click to read the </a:t>
            </a:r>
            <a:r>
              <a:rPr lang="en-GB" sz="2100" b="1" i="1"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news</a:t>
            </a:r>
            <a:r>
              <a:rPr lang="en-GB" sz="2100" b="0" i="1" u="none" strike="noStrike" cap="none">
                <a:solidFill>
                  <a:srgbClr val="EFEDED"/>
                </a:solidFill>
                <a:latin typeface="Arial"/>
                <a:ea typeface="Arial"/>
                <a:cs typeface="Arial"/>
                <a:sym typeface="Arial"/>
              </a:rPr>
              <a:t> story.</a:t>
            </a:r>
            <a:endParaRPr sz="1700" b="0" i="1" u="none" strike="noStrike" cap="none">
              <a:solidFill>
                <a:srgbClr val="FFFF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900"/>
              <a:buFont typeface="Arial"/>
              <a:buNone/>
            </a:pPr>
            <a:endParaRPr sz="1900" b="0" i="0" u="none" strike="noStrike" cap="none">
              <a:solidFill>
                <a:srgbClr val="FF0000"/>
              </a:solidFill>
              <a:latin typeface="Arial"/>
              <a:ea typeface="Arial"/>
              <a:cs typeface="Arial"/>
              <a:sym typeface="Arial"/>
            </a:endParaRPr>
          </a:p>
        </p:txBody>
      </p:sp>
      <p:pic>
        <p:nvPicPr>
          <p:cNvPr id="167" name="Google Shape;167;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72702">
            <a:off x="3752322" y="1059456"/>
            <a:ext cx="5128323" cy="37489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0"/>
          <p:cNvSpPr txBox="1"/>
          <p:nvPr/>
        </p:nvSpPr>
        <p:spPr>
          <a:xfrm>
            <a:off x="1704757" y="257375"/>
            <a:ext cx="6621000" cy="80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20"/>
              <a:buFont typeface="Arial"/>
              <a:buNone/>
            </a:pPr>
            <a:r>
              <a:rPr lang="en-GB" sz="3320" b="1" i="0" u="none" strike="noStrike" cap="none">
                <a:solidFill>
                  <a:srgbClr val="2760AA"/>
                </a:solidFill>
                <a:latin typeface="Noto Sans JP"/>
                <a:ea typeface="Noto Sans JP"/>
                <a:cs typeface="Noto Sans JP"/>
                <a:sym typeface="Noto Sans JP"/>
              </a:rPr>
              <a:t>Solutions to loneliness</a:t>
            </a:r>
            <a:endParaRPr sz="3320" b="1" i="0" u="none" strike="noStrike" cap="none">
              <a:solidFill>
                <a:srgbClr val="2760AA"/>
              </a:solidFill>
              <a:latin typeface="Noto Sans JP"/>
              <a:ea typeface="Noto Sans JP"/>
              <a:cs typeface="Noto Sans JP"/>
              <a:sym typeface="Noto Sans JP"/>
            </a:endParaRPr>
          </a:p>
        </p:txBody>
      </p:sp>
      <p:pic>
        <p:nvPicPr>
          <p:cNvPr id="173" name="Google Shape;173;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295775"/>
            <a:ext cx="2264825" cy="2183425"/>
          </a:xfrm>
          <a:prstGeom prst="rect">
            <a:avLst/>
          </a:prstGeom>
          <a:noFill/>
          <a:ln>
            <a:noFill/>
          </a:ln>
        </p:spPr>
      </p:pic>
      <p:sp>
        <p:nvSpPr>
          <p:cNvPr id="174" name="Google Shape;174;p10"/>
          <p:cNvSpPr/>
          <p:nvPr/>
        </p:nvSpPr>
        <p:spPr>
          <a:xfrm>
            <a:off x="-2413500" y="4479200"/>
            <a:ext cx="10351500" cy="802200"/>
          </a:xfrm>
          <a:prstGeom prst="parallelogram">
            <a:avLst>
              <a:gd name="adj" fmla="val 25000"/>
            </a:avLst>
          </a:prstGeom>
          <a:solidFill>
            <a:srgbClr val="A4C91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0"/>
          <p:cNvSpPr/>
          <p:nvPr/>
        </p:nvSpPr>
        <p:spPr>
          <a:xfrm>
            <a:off x="5330900" y="447920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177" name="Google Shape;177;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78" name="Google Shape;178;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79" name="Google Shape;179;p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94900" y="0"/>
            <a:ext cx="2049100" cy="1982151"/>
          </a:xfrm>
          <a:prstGeom prst="rect">
            <a:avLst/>
          </a:prstGeom>
          <a:noFill/>
          <a:ln>
            <a:noFill/>
          </a:ln>
        </p:spPr>
      </p:pic>
      <p:pic>
        <p:nvPicPr>
          <p:cNvPr id="180" name="Google Shape;180;p1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693575" y="2979625"/>
            <a:ext cx="3315502" cy="1864999"/>
          </a:xfrm>
          <a:prstGeom prst="rect">
            <a:avLst/>
          </a:prstGeom>
          <a:noFill/>
          <a:ln>
            <a:noFill/>
          </a:ln>
        </p:spPr>
      </p:pic>
      <p:pic>
        <p:nvPicPr>
          <p:cNvPr id="181" name="Google Shape;181;p10" descr="Talking loneliness in Downing Street">
            <a:hlinkClick r:id="rId9"/>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936197" y="1196559"/>
            <a:ext cx="4927263" cy="2783904"/>
          </a:xfrm>
          <a:prstGeom prst="rect">
            <a:avLst/>
          </a:prstGeom>
          <a:noFill/>
          <a:ln>
            <a:noFill/>
          </a:ln>
        </p:spPr>
      </p:pic>
      <p:sp>
        <p:nvSpPr>
          <p:cNvPr id="182" name="Google Shape;182;p10"/>
          <p:cNvSpPr txBox="1"/>
          <p:nvPr/>
        </p:nvSpPr>
        <p:spPr>
          <a:xfrm>
            <a:off x="1905000" y="3980475"/>
            <a:ext cx="49584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GB" sz="850" b="0" i="1" u="none" strike="noStrike" cap="none">
                <a:solidFill>
                  <a:srgbClr val="444746"/>
                </a:solidFill>
                <a:highlight>
                  <a:srgbClr val="FFFFFF"/>
                </a:highlight>
                <a:latin typeface="Noto Sans JP"/>
                <a:ea typeface="Noto Sans JP"/>
                <a:cs typeface="Noto Sans JP"/>
                <a:sym typeface="Noto Sans JP"/>
              </a:rPr>
              <a:t>Talking Loneliness in Downing Street' video from 10 Downing Street's Youtube channel</a:t>
            </a:r>
            <a:endParaRPr sz="1600" b="0" i="1" u="none" strike="noStrike" cap="none">
              <a:solidFill>
                <a:srgbClr val="595959"/>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5"/>
          <p:cNvSpPr txBox="1">
            <a:spLocks noGrp="1"/>
          </p:cNvSpPr>
          <p:nvPr>
            <p:ph type="title"/>
          </p:nvPr>
        </p:nvSpPr>
        <p:spPr>
          <a:xfrm>
            <a:off x="311700" y="907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News Detectives</a:t>
            </a:r>
            <a:endParaRPr sz="3120" b="1">
              <a:solidFill>
                <a:srgbClr val="2760AA"/>
              </a:solidFill>
              <a:latin typeface="Noto Sans JP"/>
              <a:ea typeface="Noto Sans JP"/>
              <a:cs typeface="Noto Sans JP"/>
              <a:sym typeface="Noto Sans JP"/>
            </a:endParaRPr>
          </a:p>
        </p:txBody>
      </p:sp>
      <p:sp>
        <p:nvSpPr>
          <p:cNvPr id="188" name="Google Shape;188;p55"/>
          <p:cNvSpPr txBox="1">
            <a:spLocks noGrp="1"/>
          </p:cNvSpPr>
          <p:nvPr>
            <p:ph type="body" idx="1"/>
          </p:nvPr>
        </p:nvSpPr>
        <p:spPr>
          <a:xfrm>
            <a:off x="311700" y="1661075"/>
            <a:ext cx="4053300" cy="3582300"/>
          </a:xfrm>
          <a:prstGeom prst="rect">
            <a:avLst/>
          </a:prstGeom>
          <a:noFill/>
          <a:ln>
            <a:noFill/>
          </a:ln>
        </p:spPr>
        <p:txBody>
          <a:bodyPr spcFirstLastPara="1" wrap="square" lIns="91425" tIns="91425" rIns="91425" bIns="91425" anchor="t" anchorCtr="0">
            <a:normAutofit/>
          </a:bodyPr>
          <a:lstStyle/>
          <a:p>
            <a:pPr marL="457200" lvl="0" indent="-323850" algn="l" rtl="0">
              <a:lnSpc>
                <a:spcPct val="200000"/>
              </a:lnSpc>
              <a:spcBef>
                <a:spcPts val="0"/>
              </a:spcBef>
              <a:spcAft>
                <a:spcPts val="0"/>
              </a:spcAft>
              <a:buSzPts val="1500"/>
              <a:buAutoNum type="arabicPeriod"/>
            </a:pPr>
            <a:r>
              <a:rPr lang="en-GB" sz="1500" b="1">
                <a:solidFill>
                  <a:srgbClr val="2760AA"/>
                </a:solidFill>
                <a:latin typeface="Noto Sans JP"/>
                <a:ea typeface="Noto Sans JP"/>
                <a:cs typeface="Noto Sans JP"/>
                <a:sym typeface="Noto Sans JP"/>
              </a:rPr>
              <a:t>Connect</a:t>
            </a:r>
            <a:endParaRPr sz="1500">
              <a:latin typeface="Noto Sans JP"/>
              <a:ea typeface="Noto Sans JP"/>
              <a:cs typeface="Noto Sans JP"/>
              <a:sym typeface="Noto Sans JP"/>
            </a:endParaRPr>
          </a:p>
          <a:p>
            <a:pPr marL="457200" lvl="0" indent="-323850" algn="l" rtl="0">
              <a:lnSpc>
                <a:spcPct val="200000"/>
              </a:lnSpc>
              <a:spcBef>
                <a:spcPts val="1000"/>
              </a:spcBef>
              <a:spcAft>
                <a:spcPts val="0"/>
              </a:spcAft>
              <a:buSzPts val="1500"/>
              <a:buAutoNum type="arabicPeriod"/>
            </a:pPr>
            <a:r>
              <a:rPr lang="en-GB" sz="1500" b="1">
                <a:solidFill>
                  <a:srgbClr val="2760AA"/>
                </a:solidFill>
                <a:latin typeface="Noto Sans JP"/>
                <a:ea typeface="Noto Sans JP"/>
                <a:cs typeface="Noto Sans JP"/>
                <a:sym typeface="Noto Sans JP"/>
              </a:rPr>
              <a:t>Wonder</a:t>
            </a:r>
            <a:r>
              <a:rPr lang="en-GB" sz="1500" b="1">
                <a:latin typeface="Noto Sans JP"/>
                <a:ea typeface="Noto Sans JP"/>
                <a:cs typeface="Noto Sans JP"/>
                <a:sym typeface="Noto Sans JP"/>
              </a:rPr>
              <a:t> </a:t>
            </a:r>
            <a:endParaRPr/>
          </a:p>
          <a:p>
            <a:pPr marL="457200" lvl="0" indent="-323850" algn="l" rtl="0">
              <a:lnSpc>
                <a:spcPct val="200000"/>
              </a:lnSpc>
              <a:spcBef>
                <a:spcPts val="1000"/>
              </a:spcBef>
              <a:spcAft>
                <a:spcPts val="0"/>
              </a:spcAft>
              <a:buSzPts val="1500"/>
              <a:buAutoNum type="arabicPeriod"/>
            </a:pPr>
            <a:r>
              <a:rPr lang="en-GB" sz="1500" b="1">
                <a:solidFill>
                  <a:srgbClr val="2760AA"/>
                </a:solidFill>
                <a:latin typeface="Noto Sans JP"/>
                <a:ea typeface="Noto Sans JP"/>
                <a:cs typeface="Noto Sans JP"/>
                <a:sym typeface="Noto Sans JP"/>
              </a:rPr>
              <a:t>Investigate</a:t>
            </a:r>
            <a:endParaRPr sz="1500"/>
          </a:p>
        </p:txBody>
      </p:sp>
      <p:sp>
        <p:nvSpPr>
          <p:cNvPr id="189" name="Google Shape;189;p55"/>
          <p:cNvSpPr/>
          <p:nvPr/>
        </p:nvSpPr>
        <p:spPr>
          <a:xfrm>
            <a:off x="-1001700" y="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55"/>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 name="Google Shape;191;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192" name="Google Shape;192;p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193" name="Google Shape;193;p5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 name="Google Shape;194;p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195" name="Google Shape;195;p55"/>
          <p:cNvSpPr txBox="1"/>
          <p:nvPr/>
        </p:nvSpPr>
        <p:spPr>
          <a:xfrm>
            <a:off x="3271250" y="1661075"/>
            <a:ext cx="3213900" cy="33939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250000"/>
              </a:lnSpc>
              <a:spcBef>
                <a:spcPts val="0"/>
              </a:spcBef>
              <a:spcAft>
                <a:spcPts val="0"/>
              </a:spcAft>
              <a:buClr>
                <a:srgbClr val="000000"/>
              </a:buClr>
              <a:buSzPts val="1500"/>
              <a:buFont typeface="Arial"/>
              <a:buAutoNum type="arabicPeriod" startAt="4"/>
            </a:pPr>
            <a:r>
              <a:rPr lang="en-GB" sz="1500" b="1" i="0" u="none" strike="noStrike" cap="none">
                <a:solidFill>
                  <a:srgbClr val="2760AA"/>
                </a:solidFill>
                <a:latin typeface="Noto Sans JP"/>
                <a:ea typeface="Noto Sans JP"/>
                <a:cs typeface="Noto Sans JP"/>
                <a:sym typeface="Noto Sans JP"/>
              </a:rPr>
              <a:t>Construct</a:t>
            </a:r>
            <a:r>
              <a:rPr lang="en-GB" sz="1500" b="1" i="0" u="none" strike="noStrike" cap="none">
                <a:solidFill>
                  <a:schemeClr val="dk2"/>
                </a:solidFill>
                <a:latin typeface="Noto Sans JP"/>
                <a:ea typeface="Noto Sans JP"/>
                <a:cs typeface="Noto Sans JP"/>
                <a:sym typeface="Noto Sans JP"/>
              </a:rPr>
              <a:t> </a:t>
            </a:r>
            <a:endParaRPr sz="1400" b="0" i="0" u="none" strike="noStrike" cap="none">
              <a:solidFill>
                <a:srgbClr val="000000"/>
              </a:solidFill>
              <a:latin typeface="Arial"/>
              <a:ea typeface="Arial"/>
              <a:cs typeface="Arial"/>
              <a:sym typeface="Arial"/>
            </a:endParaRPr>
          </a:p>
          <a:p>
            <a:pPr marL="342900" marR="0" lvl="0" indent="-342900" algn="l" rtl="0">
              <a:lnSpc>
                <a:spcPct val="250000"/>
              </a:lnSpc>
              <a:spcBef>
                <a:spcPts val="0"/>
              </a:spcBef>
              <a:spcAft>
                <a:spcPts val="0"/>
              </a:spcAft>
              <a:buClr>
                <a:srgbClr val="000000"/>
              </a:buClr>
              <a:buSzPts val="1500"/>
              <a:buFont typeface="Arial"/>
              <a:buAutoNum type="arabicPeriod" startAt="4"/>
            </a:pPr>
            <a:r>
              <a:rPr lang="en-GB" sz="1500" b="1" i="0" u="none" strike="noStrike" cap="none">
                <a:solidFill>
                  <a:srgbClr val="2760AA"/>
                </a:solidFill>
                <a:latin typeface="Noto Sans JP"/>
                <a:ea typeface="Noto Sans JP"/>
                <a:cs typeface="Noto Sans JP"/>
                <a:sym typeface="Noto Sans JP"/>
              </a:rPr>
              <a:t>Express</a:t>
            </a:r>
            <a:r>
              <a:rPr lang="en-GB" sz="1500" b="1" i="0" u="none" strike="noStrike" cap="none">
                <a:solidFill>
                  <a:schemeClr val="dk2"/>
                </a:solidFill>
                <a:latin typeface="Noto Sans JP"/>
                <a:ea typeface="Noto Sans JP"/>
                <a:cs typeface="Noto Sans JP"/>
                <a:sym typeface="Noto Sans JP"/>
              </a:rPr>
              <a:t> </a:t>
            </a:r>
            <a:endParaRPr sz="1400" b="0" i="0" u="none" strike="noStrike" cap="none">
              <a:solidFill>
                <a:srgbClr val="000000"/>
              </a:solidFill>
              <a:latin typeface="Arial"/>
              <a:ea typeface="Arial"/>
              <a:cs typeface="Arial"/>
              <a:sym typeface="Arial"/>
            </a:endParaRPr>
          </a:p>
          <a:p>
            <a:pPr marL="342900" marR="0" lvl="0" indent="-342900" algn="l" rtl="0">
              <a:lnSpc>
                <a:spcPct val="250000"/>
              </a:lnSpc>
              <a:spcBef>
                <a:spcPts val="0"/>
              </a:spcBef>
              <a:spcAft>
                <a:spcPts val="0"/>
              </a:spcAft>
              <a:buClr>
                <a:srgbClr val="000000"/>
              </a:buClr>
              <a:buSzPts val="1500"/>
              <a:buFont typeface="Arial"/>
              <a:buAutoNum type="arabicPeriod" startAt="4"/>
            </a:pPr>
            <a:r>
              <a:rPr lang="en-GB" sz="1500" b="1" i="0" u="none" strike="noStrike" cap="none">
                <a:solidFill>
                  <a:srgbClr val="2760AA"/>
                </a:solidFill>
                <a:latin typeface="Noto Sans JP"/>
                <a:ea typeface="Noto Sans JP"/>
                <a:cs typeface="Noto Sans JP"/>
                <a:sym typeface="Noto Sans JP"/>
              </a:rPr>
              <a:t>Reflect</a:t>
            </a:r>
            <a:endParaRPr sz="1500" b="0" i="0" u="none" strike="noStrike" cap="none">
              <a:solidFill>
                <a:schemeClr val="dk2"/>
              </a:solidFill>
              <a:latin typeface="Noto Sans JP"/>
              <a:ea typeface="Noto Sans JP"/>
              <a:cs typeface="Noto Sans JP"/>
              <a:sym typeface="Noto Sans JP"/>
            </a:endParaRPr>
          </a:p>
        </p:txBody>
      </p:sp>
      <p:pic>
        <p:nvPicPr>
          <p:cNvPr id="196" name="Google Shape;196;p5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70652" y="1631325"/>
            <a:ext cx="2099900" cy="35121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1"/>
          <p:cNvPicPr preferRelativeResize="0"/>
          <p:nvPr/>
        </p:nvPicPr>
        <p:blipFill rotWithShape="1">
          <a:blip r:embed="rId3">
            <a:alphaModFix/>
          </a:blip>
          <a:srcRect/>
          <a:stretch/>
        </p:blipFill>
        <p:spPr>
          <a:xfrm>
            <a:off x="4859300" y="14550"/>
            <a:ext cx="4464650" cy="4464650"/>
          </a:xfrm>
          <a:prstGeom prst="rect">
            <a:avLst/>
          </a:prstGeom>
          <a:noFill/>
          <a:ln>
            <a:noFill/>
          </a:ln>
        </p:spPr>
      </p:pic>
      <p:sp>
        <p:nvSpPr>
          <p:cNvPr id="202" name="Google Shape;202;p11"/>
          <p:cNvSpPr/>
          <p:nvPr/>
        </p:nvSpPr>
        <p:spPr>
          <a:xfrm>
            <a:off x="-44666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1"/>
          <p:cNvSpPr txBox="1">
            <a:spLocks noGrp="1"/>
          </p:cNvSpPr>
          <p:nvPr>
            <p:ph type="title"/>
          </p:nvPr>
        </p:nvSpPr>
        <p:spPr>
          <a:xfrm>
            <a:off x="521975"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chemeClr val="lt1"/>
                </a:solidFill>
                <a:latin typeface="Noto Sans JP"/>
                <a:ea typeface="Noto Sans JP"/>
                <a:cs typeface="Noto Sans JP"/>
                <a:sym typeface="Noto Sans JP"/>
              </a:rPr>
              <a:t>The Planet </a:t>
            </a:r>
            <a:br>
              <a:rPr lang="en-GB" sz="3120" b="1">
                <a:solidFill>
                  <a:schemeClr val="lt1"/>
                </a:solidFill>
                <a:latin typeface="Noto Sans JP"/>
                <a:ea typeface="Noto Sans JP"/>
                <a:cs typeface="Noto Sans JP"/>
                <a:sym typeface="Noto Sans JP"/>
              </a:rPr>
            </a:br>
            <a:r>
              <a:rPr lang="en-GB" sz="3120" b="1">
                <a:solidFill>
                  <a:schemeClr val="lt1"/>
                </a:solidFill>
                <a:latin typeface="Noto Sans JP"/>
                <a:ea typeface="Noto Sans JP"/>
                <a:cs typeface="Noto Sans JP"/>
                <a:sym typeface="Noto Sans JP"/>
              </a:rPr>
              <a:t>People Podcast</a:t>
            </a:r>
            <a:endParaRPr sz="3120" b="1">
              <a:solidFill>
                <a:schemeClr val="lt1"/>
              </a:solidFill>
              <a:latin typeface="Noto Sans JP"/>
              <a:ea typeface="Noto Sans JP"/>
              <a:cs typeface="Noto Sans JP"/>
              <a:sym typeface="Noto Sans JP"/>
            </a:endParaRPr>
          </a:p>
        </p:txBody>
      </p:sp>
      <p:sp>
        <p:nvSpPr>
          <p:cNvPr id="204" name="Google Shape;204;p11"/>
          <p:cNvSpPr/>
          <p:nvPr/>
        </p:nvSpPr>
        <p:spPr>
          <a:xfrm>
            <a:off x="-2413500" y="447920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1"/>
          <p:cNvSpPr/>
          <p:nvPr/>
        </p:nvSpPr>
        <p:spPr>
          <a:xfrm>
            <a:off x="462845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207" name="Google Shape;207;p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208" name="Google Shape;208;p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209" name="Google Shape;209;p11"/>
          <p:cNvSpPr txBox="1">
            <a:spLocks noGrp="1"/>
          </p:cNvSpPr>
          <p:nvPr>
            <p:ph type="body" idx="1"/>
          </p:nvPr>
        </p:nvSpPr>
        <p:spPr>
          <a:xfrm>
            <a:off x="311699" y="2167847"/>
            <a:ext cx="4059471" cy="3010028"/>
          </a:xfrm>
          <a:prstGeom prst="rect">
            <a:avLst/>
          </a:prstGeom>
          <a:noFill/>
          <a:ln>
            <a:noFill/>
          </a:ln>
        </p:spPr>
        <p:txBody>
          <a:bodyPr spcFirstLastPara="1" wrap="square" lIns="91425" tIns="91425" rIns="91425" bIns="91425" anchor="t" anchorCtr="0">
            <a:normAutofit/>
          </a:bodyPr>
          <a:lstStyle/>
          <a:p>
            <a:pPr marL="166370" marR="0" lvl="0" indent="0" algn="l" rtl="0">
              <a:lnSpc>
                <a:spcPct val="115000"/>
              </a:lnSpc>
              <a:spcBef>
                <a:spcPts val="0"/>
              </a:spcBef>
              <a:spcAft>
                <a:spcPts val="0"/>
              </a:spcAft>
              <a:buClr>
                <a:srgbClr val="FFFFFF"/>
              </a:buClr>
              <a:buSzPts val="1400"/>
              <a:buNone/>
            </a:pPr>
            <a:r>
              <a:rPr lang="en-GB" sz="1400" b="0" i="0" u="none" strike="noStrike" cap="none">
                <a:solidFill>
                  <a:srgbClr val="FFFFFF"/>
                </a:solidFill>
                <a:latin typeface="Noto Sans JP"/>
                <a:ea typeface="Noto Sans JP"/>
                <a:cs typeface="Noto Sans JP"/>
                <a:sym typeface="Noto Sans JP"/>
              </a:rPr>
              <a:t>Meet Andrea Wigfield, a leading researcher on loneliness and social isolation at Sheffield Hallam University!</a:t>
            </a:r>
            <a:endParaRPr/>
          </a:p>
          <a:p>
            <a:pPr marL="166370" marR="0" lvl="0" indent="0" algn="l" rtl="0">
              <a:lnSpc>
                <a:spcPct val="115000"/>
              </a:lnSpc>
              <a:spcBef>
                <a:spcPts val="0"/>
              </a:spcBef>
              <a:spcAft>
                <a:spcPts val="0"/>
              </a:spcAft>
              <a:buClr>
                <a:srgbClr val="FFFFFF"/>
              </a:buClr>
              <a:buSzPts val="1400"/>
              <a:buNone/>
            </a:pPr>
            <a:endParaRPr sz="1400">
              <a:solidFill>
                <a:srgbClr val="FFFFFF"/>
              </a:solidFill>
              <a:latin typeface="Noto Sans JP"/>
              <a:ea typeface="Noto Sans JP"/>
              <a:cs typeface="Noto Sans JP"/>
              <a:sym typeface="Noto Sans JP"/>
            </a:endParaRPr>
          </a:p>
          <a:p>
            <a:pPr marL="166370" marR="0" lvl="0" indent="0" algn="l" rtl="0">
              <a:lnSpc>
                <a:spcPct val="115000"/>
              </a:lnSpc>
              <a:spcBef>
                <a:spcPts val="0"/>
              </a:spcBef>
              <a:spcAft>
                <a:spcPts val="0"/>
              </a:spcAft>
              <a:buClr>
                <a:srgbClr val="FFFFFF"/>
              </a:buClr>
              <a:buSzPts val="1400"/>
              <a:buNone/>
            </a:pPr>
            <a:r>
              <a:rPr lang="en-GB" sz="1400">
                <a:solidFill>
                  <a:srgbClr val="FFFFFF"/>
                </a:solidFill>
                <a:latin typeface="Noto Sans JP"/>
                <a:ea typeface="Noto Sans JP"/>
                <a:cs typeface="Noto Sans JP"/>
                <a:sym typeface="Noto Sans JP"/>
              </a:rPr>
              <a:t>You’ll hear from her on the </a:t>
            </a:r>
            <a:r>
              <a:rPr lang="en-GB" sz="1400" b="1">
                <a:solidFill>
                  <a:srgbClr val="FFFFFF"/>
                </a:solidFill>
                <a:latin typeface="Noto Sans JP"/>
                <a:ea typeface="Noto Sans JP"/>
                <a:cs typeface="Noto Sans JP"/>
                <a:sym typeface="Noto Sans JP"/>
              </a:rPr>
              <a:t>Build for Community</a:t>
            </a:r>
            <a:r>
              <a:rPr lang="en-GB" sz="1400">
                <a:solidFill>
                  <a:srgbClr val="FFFFFF"/>
                </a:solidFill>
                <a:latin typeface="Noto Sans JP"/>
                <a:ea typeface="Noto Sans JP"/>
                <a:cs typeface="Noto Sans JP"/>
                <a:sym typeface="Noto Sans JP"/>
              </a:rPr>
              <a:t> podcast episode, up next!</a:t>
            </a:r>
            <a:endParaRPr>
              <a:solidFill>
                <a:schemeClr val="lt1"/>
              </a:solidFill>
              <a:latin typeface="Noto Sans JP"/>
              <a:ea typeface="Noto Sans JP"/>
              <a:cs typeface="Noto Sans JP"/>
              <a:sym typeface="Noto Sans JP"/>
            </a:endParaRPr>
          </a:p>
        </p:txBody>
      </p:sp>
      <p:pic>
        <p:nvPicPr>
          <p:cNvPr id="210" name="Google Shape;210;p11" title="diverse-minifigs-with-megaphones-01-RGB-transparent-50%.p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140900" y="2888501"/>
            <a:ext cx="5138401" cy="2890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56"/>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30"/>
              <a:buFont typeface="Arial"/>
              <a:buNone/>
            </a:pPr>
            <a:r>
              <a:rPr lang="en-GB" sz="3466" b="1">
                <a:latin typeface="Noto Sans JP"/>
                <a:ea typeface="Noto Sans JP"/>
                <a:cs typeface="Noto Sans JP"/>
                <a:sym typeface="Noto Sans JP"/>
              </a:rPr>
              <a:t>The Planet People Podcast</a:t>
            </a:r>
            <a:br>
              <a:rPr lang="en-GB" sz="3466" b="1">
                <a:latin typeface="Noto Sans JP"/>
                <a:ea typeface="Noto Sans JP"/>
                <a:cs typeface="Noto Sans JP"/>
                <a:sym typeface="Noto Sans JP"/>
              </a:rPr>
            </a:br>
            <a:r>
              <a:rPr lang="en-GB" sz="3466" b="1">
                <a:latin typeface="Noto Sans JP"/>
                <a:ea typeface="Noto Sans JP"/>
                <a:cs typeface="Noto Sans JP"/>
                <a:sym typeface="Noto Sans JP"/>
              </a:rPr>
              <a:t>Part 1</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17" name="Google Shape;217;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18" name="Google Shape;218;p5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19" name="Google Shape;219;p5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 name="Google Shape;220;p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221" name="Google Shape;221;p56">
            <a:hlinkClick r:id="rId6"/>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7348" y="1689723"/>
            <a:ext cx="5255286" cy="2765077"/>
          </a:xfrm>
          <a:prstGeom prst="rect">
            <a:avLst/>
          </a:prstGeom>
          <a:noFill/>
          <a:ln>
            <a:noFill/>
          </a:ln>
        </p:spPr>
      </p:pic>
      <p:sp>
        <p:nvSpPr>
          <p:cNvPr id="222" name="Google Shape;222;p56">
            <a:hlinkClick r:id="rId8"/>
          </p:cNvPr>
          <p:cNvSpPr/>
          <p:nvPr/>
        </p:nvSpPr>
        <p:spPr>
          <a:xfrm>
            <a:off x="2682391" y="2571750"/>
            <a:ext cx="802200" cy="802200"/>
          </a:xfrm>
          <a:prstGeom prst="ellipse">
            <a:avLst/>
          </a:prstGeom>
          <a:solidFill>
            <a:srgbClr val="FFFFFF"/>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3" name="Google Shape;223;p56"/>
          <p:cNvSpPr/>
          <p:nvPr/>
        </p:nvSpPr>
        <p:spPr>
          <a:xfrm rot="5400000">
            <a:off x="2928891" y="2781900"/>
            <a:ext cx="441600" cy="3819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57"/>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57"/>
          <p:cNvSpPr txBox="1">
            <a:spLocks noGrp="1"/>
          </p:cNvSpPr>
          <p:nvPr>
            <p:ph type="title"/>
          </p:nvPr>
        </p:nvSpPr>
        <p:spPr>
          <a:xfrm>
            <a:off x="311700" y="9395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2320">
                <a:solidFill>
                  <a:srgbClr val="FFD400"/>
                </a:solidFill>
                <a:latin typeface="Noto Sans JP"/>
                <a:ea typeface="Noto Sans JP"/>
                <a:cs typeface="Noto Sans JP"/>
                <a:sym typeface="Noto Sans JP"/>
              </a:rPr>
              <a:t>Podcast Pause 1: </a:t>
            </a:r>
            <a:br>
              <a:rPr lang="en-GB" sz="3120" b="1">
                <a:latin typeface="Noto Sans JP"/>
                <a:ea typeface="Noto Sans JP"/>
                <a:cs typeface="Noto Sans JP"/>
                <a:sym typeface="Noto Sans JP"/>
              </a:rPr>
            </a:br>
            <a:r>
              <a:rPr lang="en-GB" sz="3420" b="1">
                <a:solidFill>
                  <a:schemeClr val="lt1"/>
                </a:solidFill>
                <a:latin typeface="Noto Sans JP"/>
                <a:ea typeface="Noto Sans JP"/>
                <a:cs typeface="Noto Sans JP"/>
                <a:sym typeface="Noto Sans JP"/>
              </a:rPr>
              <a:t>Mini Design Challenge</a:t>
            </a:r>
            <a:endParaRPr sz="3420" b="1">
              <a:solidFill>
                <a:schemeClr val="lt1"/>
              </a:solidFill>
              <a:latin typeface="Noto Sans JP"/>
              <a:ea typeface="Noto Sans JP"/>
              <a:cs typeface="Noto Sans JP"/>
              <a:sym typeface="Noto Sans JP"/>
            </a:endParaRPr>
          </a:p>
        </p:txBody>
      </p:sp>
      <p:sp>
        <p:nvSpPr>
          <p:cNvPr id="230" name="Google Shape;230;p57"/>
          <p:cNvSpPr txBox="1">
            <a:spLocks noGrp="1"/>
          </p:cNvSpPr>
          <p:nvPr>
            <p:ph type="body" idx="1"/>
          </p:nvPr>
        </p:nvSpPr>
        <p:spPr>
          <a:xfrm>
            <a:off x="1567550" y="1989425"/>
            <a:ext cx="53901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GB" sz="2100">
                <a:solidFill>
                  <a:schemeClr val="lt1"/>
                </a:solidFill>
                <a:latin typeface="Noto Sans JP"/>
                <a:ea typeface="Noto Sans JP"/>
                <a:cs typeface="Noto Sans JP"/>
                <a:sym typeface="Noto Sans JP"/>
              </a:rPr>
              <a:t>Create an object or place that </a:t>
            </a:r>
            <a:br>
              <a:rPr lang="en-GB" sz="2100">
                <a:solidFill>
                  <a:schemeClr val="lt1"/>
                </a:solidFill>
                <a:latin typeface="Noto Sans JP"/>
                <a:ea typeface="Noto Sans JP"/>
                <a:cs typeface="Noto Sans JP"/>
                <a:sym typeface="Noto Sans JP"/>
              </a:rPr>
            </a:br>
            <a:r>
              <a:rPr lang="en-GB" sz="2100">
                <a:solidFill>
                  <a:schemeClr val="lt1"/>
                </a:solidFill>
                <a:latin typeface="Noto Sans JP"/>
                <a:ea typeface="Noto Sans JP"/>
                <a:cs typeface="Noto Sans JP"/>
                <a:sym typeface="Noto Sans JP"/>
              </a:rPr>
              <a:t>brings people together. </a:t>
            </a:r>
            <a:br>
              <a:rPr lang="en-GB" sz="2100">
                <a:solidFill>
                  <a:schemeClr val="lt1"/>
                </a:solidFill>
                <a:latin typeface="Noto Sans JP"/>
                <a:ea typeface="Noto Sans JP"/>
                <a:cs typeface="Noto Sans JP"/>
                <a:sym typeface="Noto Sans JP"/>
              </a:rPr>
            </a:br>
            <a:r>
              <a:rPr lang="en-GB" sz="2100" b="1">
                <a:solidFill>
                  <a:schemeClr val="lt1"/>
                </a:solidFill>
                <a:latin typeface="Noto Sans JP"/>
                <a:ea typeface="Noto Sans JP"/>
                <a:cs typeface="Noto Sans JP"/>
                <a:sym typeface="Noto Sans JP"/>
              </a:rPr>
              <a:t>What did you make?</a:t>
            </a:r>
            <a:endParaRPr/>
          </a:p>
          <a:p>
            <a:pPr marL="0" lvl="0" indent="0" algn="l" rtl="0">
              <a:lnSpc>
                <a:spcPct val="115000"/>
              </a:lnSpc>
              <a:spcBef>
                <a:spcPts val="1200"/>
              </a:spcBef>
              <a:spcAft>
                <a:spcPts val="0"/>
              </a:spcAft>
              <a:buSzPts val="1800"/>
              <a:buNone/>
            </a:pPr>
            <a:endParaRPr sz="2100">
              <a:solidFill>
                <a:schemeClr val="dk1"/>
              </a:solidFill>
            </a:endParaRPr>
          </a:p>
          <a:p>
            <a:pPr marL="0" lvl="0" indent="0" algn="l" rtl="0">
              <a:lnSpc>
                <a:spcPct val="115000"/>
              </a:lnSpc>
              <a:spcBef>
                <a:spcPts val="1200"/>
              </a:spcBef>
              <a:spcAft>
                <a:spcPts val="1200"/>
              </a:spcAft>
              <a:buSzPts val="1800"/>
              <a:buNone/>
            </a:pPr>
            <a:endParaRPr>
              <a:solidFill>
                <a:schemeClr val="dk1"/>
              </a:solidFill>
            </a:endParaRPr>
          </a:p>
        </p:txBody>
      </p:sp>
      <p:pic>
        <p:nvPicPr>
          <p:cNvPr id="231" name="Google Shape;231;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884080">
            <a:off x="-156075" y="665915"/>
            <a:ext cx="2028700" cy="1521525"/>
          </a:xfrm>
          <a:prstGeom prst="rect">
            <a:avLst/>
          </a:prstGeom>
          <a:noFill/>
          <a:ln w="19050" cap="flat" cmpd="sng">
            <a:solidFill>
              <a:schemeClr val="lt1"/>
            </a:solidFill>
            <a:prstDash val="solid"/>
            <a:round/>
            <a:headEnd type="none" w="sm" len="sm"/>
            <a:tailEnd type="none" w="sm" len="sm"/>
          </a:ln>
        </p:spPr>
      </p:pic>
      <p:pic>
        <p:nvPicPr>
          <p:cNvPr id="232" name="Google Shape;232;p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21562" y="333994"/>
            <a:ext cx="1201966" cy="471275"/>
          </a:xfrm>
          <a:prstGeom prst="rect">
            <a:avLst/>
          </a:prstGeom>
          <a:noFill/>
          <a:ln>
            <a:noFill/>
          </a:ln>
        </p:spPr>
      </p:pic>
      <p:pic>
        <p:nvPicPr>
          <p:cNvPr id="233" name="Google Shape;233;p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34" name="Google Shape;234;p5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 name="Google Shape;235;p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36" name="Google Shape;236;p5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721905">
            <a:off x="7105151" y="635756"/>
            <a:ext cx="1579625" cy="1581844"/>
          </a:xfrm>
          <a:prstGeom prst="rect">
            <a:avLst/>
          </a:prstGeom>
          <a:noFill/>
          <a:ln w="19050" cap="flat" cmpd="sng">
            <a:solidFill>
              <a:schemeClr val="lt1"/>
            </a:solidFill>
            <a:prstDash val="solid"/>
            <a:round/>
            <a:headEnd type="none" w="sm" len="sm"/>
            <a:tailEnd type="none" w="sm" len="sm"/>
          </a:ln>
        </p:spPr>
      </p:pic>
      <p:pic>
        <p:nvPicPr>
          <p:cNvPr id="237" name="Google Shape;237;p5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447410">
            <a:off x="7197900" y="2073449"/>
            <a:ext cx="1394111" cy="1520303"/>
          </a:xfrm>
          <a:prstGeom prst="rect">
            <a:avLst/>
          </a:prstGeom>
          <a:noFill/>
          <a:ln w="19050" cap="flat" cmpd="sng">
            <a:solidFill>
              <a:schemeClr val="lt1"/>
            </a:solidFill>
            <a:prstDash val="solid"/>
            <a:round/>
            <a:headEnd type="none" w="sm" len="sm"/>
            <a:tailEnd type="none" w="sm" len="sm"/>
          </a:ln>
        </p:spPr>
      </p:pic>
      <p:sp>
        <p:nvSpPr>
          <p:cNvPr id="238" name="Google Shape;238;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15</a:t>
            </a:fld>
            <a:endParaRPr/>
          </a:p>
        </p:txBody>
      </p:sp>
      <p:pic>
        <p:nvPicPr>
          <p:cNvPr id="239" name="Google Shape;239;p5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77783" y="3257006"/>
            <a:ext cx="4903596" cy="48795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8"/>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58"/>
          <p:cNvSpPr txBox="1">
            <a:spLocks noGrp="1"/>
          </p:cNvSpPr>
          <p:nvPr>
            <p:ph type="title"/>
          </p:nvPr>
        </p:nvSpPr>
        <p:spPr>
          <a:xfrm>
            <a:off x="416625" y="29911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6396"/>
              <a:buFont typeface="Arial"/>
              <a:buNone/>
            </a:pPr>
            <a:r>
              <a:rPr lang="en-GB" sz="3021" b="1">
                <a:latin typeface="Noto Sans JP"/>
                <a:ea typeface="Noto Sans JP"/>
                <a:cs typeface="Noto Sans JP"/>
                <a:sym typeface="Noto Sans JP"/>
              </a:rPr>
              <a:t>The Planet People Podcast Part 2</a:t>
            </a:r>
            <a:endParaRPr sz="3021"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46" name="Google Shape;246;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47" name="Google Shape;247;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48" name="Google Shape;248;p5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p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50" name="Google Shape;250;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
        <p:nvSpPr>
          <p:cNvPr id="251" name="Google Shape;251;p58"/>
          <p:cNvSpPr txBox="1">
            <a:spLocks noGrp="1"/>
          </p:cNvSpPr>
          <p:nvPr>
            <p:ph type="body" idx="1"/>
          </p:nvPr>
        </p:nvSpPr>
        <p:spPr>
          <a:xfrm>
            <a:off x="311700" y="33736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GB" i="1">
                <a:solidFill>
                  <a:srgbClr val="FF0000"/>
                </a:solidFill>
              </a:rPr>
              <a:t>. </a:t>
            </a:r>
            <a:endParaRPr i="1">
              <a:solidFill>
                <a:srgbClr val="FF0000"/>
              </a:solidFill>
            </a:endParaRPr>
          </a:p>
        </p:txBody>
      </p:sp>
      <p:pic>
        <p:nvPicPr>
          <p:cNvPr id="252" name="Google Shape;252;p58" title="BtC all ages energizer_large.mp4">
            <a:hlinkClick r:id="rId6"/>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34550" y="946850"/>
            <a:ext cx="6073600" cy="3416400"/>
          </a:xfrm>
          <a:prstGeom prst="rect">
            <a:avLst/>
          </a:prstGeom>
          <a:noFill/>
          <a:ln>
            <a:noFill/>
          </a:ln>
        </p:spPr>
      </p:pic>
      <p:pic>
        <p:nvPicPr>
          <p:cNvPr id="253" name="Google Shape;253;p58" title="Screenshot 2025-03-14 at 14.34.36.png">
            <a:hlinkClick r:id="rId8"/>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34550" y="946850"/>
            <a:ext cx="6073600" cy="3834553"/>
          </a:xfrm>
          <a:prstGeom prst="rect">
            <a:avLst/>
          </a:prstGeom>
          <a:noFill/>
          <a:ln>
            <a:noFill/>
          </a:ln>
        </p:spPr>
      </p:pic>
      <p:sp>
        <p:nvSpPr>
          <p:cNvPr id="254" name="Google Shape;254;p58"/>
          <p:cNvSpPr/>
          <p:nvPr/>
        </p:nvSpPr>
        <p:spPr>
          <a:xfrm>
            <a:off x="3143919" y="23822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5" name="Google Shape;255;p58"/>
          <p:cNvSpPr/>
          <p:nvPr/>
        </p:nvSpPr>
        <p:spPr>
          <a:xfrm rot="5400000">
            <a:off x="3382721" y="26169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9"/>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59"/>
          <p:cNvSpPr txBox="1">
            <a:spLocks noGrp="1"/>
          </p:cNvSpPr>
          <p:nvPr>
            <p:ph type="title"/>
          </p:nvPr>
        </p:nvSpPr>
        <p:spPr>
          <a:xfrm>
            <a:off x="623400" y="1950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220">
                <a:solidFill>
                  <a:srgbClr val="FFD400"/>
                </a:solidFill>
                <a:latin typeface="Noto Sans JP"/>
                <a:ea typeface="Noto Sans JP"/>
                <a:cs typeface="Noto Sans JP"/>
                <a:sym typeface="Noto Sans JP"/>
              </a:rPr>
              <a:t>Podcast Pause 2: </a:t>
            </a:r>
            <a:br>
              <a:rPr lang="en-GB" sz="4020" b="1">
                <a:latin typeface="Noto Sans JP"/>
                <a:ea typeface="Noto Sans JP"/>
                <a:cs typeface="Noto Sans JP"/>
                <a:sym typeface="Noto Sans JP"/>
              </a:rPr>
            </a:br>
            <a:r>
              <a:rPr lang="en-GB" sz="4320" b="1">
                <a:solidFill>
                  <a:schemeClr val="lt1"/>
                </a:solidFill>
                <a:latin typeface="Noto Sans JP"/>
                <a:ea typeface="Noto Sans JP"/>
                <a:cs typeface="Noto Sans JP"/>
                <a:sym typeface="Noto Sans JP"/>
              </a:rPr>
              <a:t>What have </a:t>
            </a:r>
            <a:endParaRPr sz="4320" b="1">
              <a:solidFill>
                <a:schemeClr val="lt1"/>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r>
              <a:rPr lang="en-GB" sz="4320" b="1">
                <a:solidFill>
                  <a:schemeClr val="lt1"/>
                </a:solidFill>
                <a:latin typeface="Noto Sans JP"/>
                <a:ea typeface="Noto Sans JP"/>
                <a:cs typeface="Noto Sans JP"/>
                <a:sym typeface="Noto Sans JP"/>
              </a:rPr>
              <a:t>we learned?</a:t>
            </a:r>
            <a:endParaRPr sz="4320" b="1">
              <a:solidFill>
                <a:schemeClr val="lt1"/>
              </a:solidFill>
              <a:latin typeface="Noto Sans JP"/>
              <a:ea typeface="Noto Sans JP"/>
              <a:cs typeface="Noto Sans JP"/>
              <a:sym typeface="Noto Sans JP"/>
            </a:endParaRPr>
          </a:p>
        </p:txBody>
      </p:sp>
      <p:pic>
        <p:nvPicPr>
          <p:cNvPr id="262" name="Google Shape;262;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4900" y="0"/>
            <a:ext cx="8357228" cy="4700949"/>
          </a:xfrm>
          <a:prstGeom prst="rect">
            <a:avLst/>
          </a:prstGeom>
          <a:noFill/>
          <a:ln>
            <a:noFill/>
          </a:ln>
        </p:spPr>
      </p:pic>
      <p:pic>
        <p:nvPicPr>
          <p:cNvPr id="263" name="Google Shape;263;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64" name="Google Shape;264;p59"/>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66" name="Google Shape;266;p5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1601" y="764351"/>
            <a:ext cx="2264750" cy="887975"/>
          </a:xfrm>
          <a:prstGeom prst="rect">
            <a:avLst/>
          </a:prstGeom>
          <a:noFill/>
          <a:ln>
            <a:noFill/>
          </a:ln>
        </p:spPr>
      </p:pic>
      <p:pic>
        <p:nvPicPr>
          <p:cNvPr id="267" name="Google Shape;267;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68" name="Google Shape;268;p59"/>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270" name="Google Shape;270;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0"/>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 Part 3</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77" name="Google Shape;277;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78" name="Google Shape;278;p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79" name="Google Shape;279;p60"/>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0" name="Google Shape;280;p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81" name="Google Shape;281;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pic>
        <p:nvPicPr>
          <p:cNvPr id="282" name="Google Shape;282;p60" title="BtC all ages energizer_large.mp4">
            <a:hlinkClick r:id="rId6"/>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1150" y="1127325"/>
            <a:ext cx="4993926" cy="2809080"/>
          </a:xfrm>
          <a:prstGeom prst="rect">
            <a:avLst/>
          </a:prstGeom>
          <a:noFill/>
          <a:ln>
            <a:noFill/>
          </a:ln>
        </p:spPr>
      </p:pic>
      <p:pic>
        <p:nvPicPr>
          <p:cNvPr id="283" name="Google Shape;283;p60" title="Screenshot 2025-03-14 at 15.36.08.png">
            <a:hlinkClick r:id="rId8"/>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51150" y="1127325"/>
            <a:ext cx="4993925" cy="3152899"/>
          </a:xfrm>
          <a:prstGeom prst="rect">
            <a:avLst/>
          </a:prstGeom>
          <a:noFill/>
          <a:ln>
            <a:noFill/>
          </a:ln>
        </p:spPr>
      </p:pic>
      <p:sp>
        <p:nvSpPr>
          <p:cNvPr id="284" name="Google Shape;284;p60"/>
          <p:cNvSpPr/>
          <p:nvPr/>
        </p:nvSpPr>
        <p:spPr>
          <a:xfrm>
            <a:off x="2472144" y="21279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5" name="Google Shape;285;p60"/>
          <p:cNvSpPr/>
          <p:nvPr/>
        </p:nvSpPr>
        <p:spPr>
          <a:xfrm rot="5400000">
            <a:off x="2710946" y="23626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6" name="Google Shape;286;p60" title="BtC-DPfP_Minifigure_Teen_03_Mia_v1_RGB_transparent.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039426" y="1088576"/>
            <a:ext cx="5476973" cy="308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1"/>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61"/>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293" name="Google Shape;293;p61"/>
          <p:cNvSpPr txBox="1">
            <a:spLocks noGrp="1"/>
          </p:cNvSpPr>
          <p:nvPr>
            <p:ph type="body" idx="1"/>
          </p:nvPr>
        </p:nvSpPr>
        <p:spPr>
          <a:xfrm>
            <a:off x="603400" y="1681575"/>
            <a:ext cx="85725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2100" b="1">
                <a:solidFill>
                  <a:srgbClr val="EFEDED"/>
                </a:solidFill>
                <a:latin typeface="Noto Sans JP"/>
                <a:ea typeface="Noto Sans JP"/>
                <a:cs typeface="Noto Sans JP"/>
                <a:sym typeface="Noto Sans JP"/>
              </a:rPr>
              <a:t>Create something that </a:t>
            </a:r>
            <a:br>
              <a:rPr lang="en-GB" sz="2100" b="1">
                <a:solidFill>
                  <a:srgbClr val="EFEDED"/>
                </a:solidFill>
                <a:latin typeface="Noto Sans JP"/>
                <a:ea typeface="Noto Sans JP"/>
                <a:cs typeface="Noto Sans JP"/>
                <a:sym typeface="Noto Sans JP"/>
              </a:rPr>
            </a:br>
            <a:r>
              <a:rPr lang="en-GB" sz="2100" b="1">
                <a:solidFill>
                  <a:srgbClr val="EFEDED"/>
                </a:solidFill>
                <a:latin typeface="Noto Sans JP"/>
                <a:ea typeface="Noto Sans JP"/>
                <a:cs typeface="Noto Sans JP"/>
                <a:sym typeface="Noto Sans JP"/>
              </a:rPr>
              <a:t>tackles loneliness and helps </a:t>
            </a:r>
            <a:br>
              <a:rPr lang="en-GB" sz="2100" b="1">
                <a:solidFill>
                  <a:srgbClr val="EFEDED"/>
                </a:solidFill>
                <a:latin typeface="Noto Sans JP"/>
                <a:ea typeface="Noto Sans JP"/>
                <a:cs typeface="Noto Sans JP"/>
                <a:sym typeface="Noto Sans JP"/>
              </a:rPr>
            </a:br>
            <a:r>
              <a:rPr lang="en-GB" sz="2100" b="1">
                <a:solidFill>
                  <a:srgbClr val="EFEDED"/>
                </a:solidFill>
                <a:latin typeface="Noto Sans JP"/>
                <a:ea typeface="Noto Sans JP"/>
                <a:cs typeface="Noto Sans JP"/>
                <a:sym typeface="Noto Sans JP"/>
              </a:rPr>
              <a:t>local people feel connected</a:t>
            </a:r>
            <a:r>
              <a:rPr lang="en-GB" sz="2100">
                <a:solidFill>
                  <a:srgbClr val="EFEDED"/>
                </a:solidFill>
                <a:latin typeface="Noto Sans JP"/>
                <a:ea typeface="Noto Sans JP"/>
                <a:cs typeface="Noto Sans JP"/>
                <a:sym typeface="Noto Sans JP"/>
              </a:rPr>
              <a:t>.</a:t>
            </a:r>
            <a:endParaRPr sz="2100">
              <a:solidFill>
                <a:srgbClr val="EFEDED"/>
              </a:solidFill>
              <a:latin typeface="Noto Sans JP"/>
              <a:ea typeface="Noto Sans JP"/>
              <a:cs typeface="Noto Sans JP"/>
              <a:sym typeface="Noto Sans JP"/>
            </a:endParaRPr>
          </a:p>
        </p:txBody>
      </p:sp>
      <p:pic>
        <p:nvPicPr>
          <p:cNvPr id="294" name="Google Shape;294;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pic>
        <p:nvPicPr>
          <p:cNvPr id="295" name="Google Shape;295;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96" name="Google Shape;296;p6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97" name="Google Shape;297;p61"/>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p6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299" name="Google Shape;299;p61" title="BtC-DPfP_Party-Music-w-Minifigs_RGB_transparent.p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946175" y="1454981"/>
            <a:ext cx="5251099" cy="29537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54"/>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solidFill>
                  <a:srgbClr val="FFD400"/>
                </a:solidFill>
                <a:latin typeface="Noto Sans JP"/>
                <a:ea typeface="Noto Sans JP"/>
                <a:cs typeface="Noto Sans JP"/>
                <a:sym typeface="Noto Sans JP"/>
              </a:rPr>
              <a:t>Contents</a:t>
            </a:r>
            <a:endParaRPr b="1">
              <a:solidFill>
                <a:srgbClr val="FFD400"/>
              </a:solidFill>
              <a:latin typeface="Noto Sans JP"/>
              <a:ea typeface="Noto Sans JP"/>
              <a:cs typeface="Noto Sans JP"/>
              <a:sym typeface="Noto Sans JP"/>
            </a:endParaRPr>
          </a:p>
        </p:txBody>
      </p:sp>
      <p:sp>
        <p:nvSpPr>
          <p:cNvPr id="64" name="Google Shape;64;p54"/>
          <p:cNvSpPr txBox="1">
            <a:spLocks noGrp="1"/>
          </p:cNvSpPr>
          <p:nvPr>
            <p:ph type="body" idx="1"/>
          </p:nvPr>
        </p:nvSpPr>
        <p:spPr>
          <a:xfrm>
            <a:off x="311700" y="1152475"/>
            <a:ext cx="4397858" cy="4025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000000"/>
              </a:buClr>
              <a:buSzPts val="1400"/>
              <a:buFont typeface="Arial"/>
              <a:buNone/>
            </a:pPr>
            <a:r>
              <a:rPr lang="en-GB" b="1">
                <a:solidFill>
                  <a:srgbClr val="FFFFFF"/>
                </a:solidFill>
                <a:latin typeface="Noto Sans JP"/>
                <a:ea typeface="Noto Sans JP"/>
                <a:cs typeface="Noto Sans JP"/>
                <a:sym typeface="Noto Sans JP"/>
              </a:rPr>
              <a:t>Workshop </a:t>
            </a:r>
            <a:r>
              <a:rPr lang="en-GB" sz="1400" b="1" i="0" u="none" strike="noStrike" cap="none">
                <a:solidFill>
                  <a:srgbClr val="FFFFFF"/>
                </a:solidFill>
                <a:latin typeface="Noto Sans JP"/>
                <a:ea typeface="Noto Sans JP"/>
                <a:cs typeface="Noto Sans JP"/>
                <a:sym typeface="Noto Sans JP"/>
              </a:rPr>
              <a:t>1 Immerse – Slides 3-20</a:t>
            </a:r>
            <a:endParaRPr/>
          </a:p>
          <a:p>
            <a:pPr marL="457200" marR="0" lvl="0" indent="-295875" algn="l" rtl="0">
              <a:lnSpc>
                <a:spcPct val="115000"/>
              </a:lnSpc>
              <a:spcBef>
                <a:spcPts val="120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News Detectives Article – Slide 10-12</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Planet People Podcast – Slides 13-18</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Build for Belonging Design Brief – Slide 19-20</a:t>
            </a:r>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FFFFFF"/>
                </a:solidFill>
                <a:latin typeface="Noto Sans JP"/>
                <a:ea typeface="Noto Sans JP"/>
                <a:cs typeface="Noto Sans JP"/>
                <a:sym typeface="Noto Sans JP"/>
              </a:rPr>
              <a:t>Take Action! Optional Extension – Slides 21-25</a:t>
            </a:r>
            <a:endParaRPr/>
          </a:p>
          <a:p>
            <a:pPr marL="0" marR="0" lvl="0" indent="0" algn="l" rtl="0">
              <a:lnSpc>
                <a:spcPct val="115000"/>
              </a:lnSpc>
              <a:spcBef>
                <a:spcPts val="1200"/>
              </a:spcBef>
              <a:spcAft>
                <a:spcPts val="0"/>
              </a:spcAft>
              <a:buClr>
                <a:srgbClr val="000000"/>
              </a:buClr>
              <a:buSzPts val="1400"/>
              <a:buFont typeface="Arial"/>
              <a:buNone/>
            </a:pPr>
            <a:r>
              <a:rPr lang="en-GB" b="1">
                <a:solidFill>
                  <a:srgbClr val="FFFFFF"/>
                </a:solidFill>
                <a:latin typeface="Noto Sans JP"/>
                <a:ea typeface="Noto Sans JP"/>
                <a:cs typeface="Noto Sans JP"/>
                <a:sym typeface="Noto Sans JP"/>
              </a:rPr>
              <a:t>Workshop</a:t>
            </a:r>
            <a:r>
              <a:rPr lang="en-GB" sz="1400" b="1" i="0" u="none" strike="noStrike" cap="none">
                <a:solidFill>
                  <a:srgbClr val="FFFFFF"/>
                </a:solidFill>
                <a:latin typeface="Noto Sans JP"/>
                <a:ea typeface="Noto Sans JP"/>
                <a:cs typeface="Noto Sans JP"/>
                <a:sym typeface="Noto Sans JP"/>
              </a:rPr>
              <a:t>2 Create &amp; Share – Slides 26-37</a:t>
            </a:r>
            <a:endParaRPr/>
          </a:p>
          <a:p>
            <a:pPr marL="457200" marR="0" lvl="0" indent="-295875" algn="l" rtl="0">
              <a:lnSpc>
                <a:spcPct val="115000"/>
              </a:lnSpc>
              <a:spcBef>
                <a:spcPts val="1200"/>
              </a:spcBef>
              <a:spcAft>
                <a:spcPts val="0"/>
              </a:spcAft>
              <a:buClr>
                <a:srgbClr val="FFFFFF"/>
              </a:buClr>
              <a:buSzPts val="1513"/>
              <a:buFont typeface="Noto Sans JP"/>
              <a:buChar char="-"/>
            </a:pPr>
            <a:r>
              <a:rPr lang="en-GB" sz="1400" b="0" i="0" u="none" strike="noStrike" cap="none">
                <a:solidFill>
                  <a:srgbClr val="FFFFFF"/>
                </a:solidFill>
                <a:latin typeface="Noto Sans JP"/>
                <a:ea typeface="Noto Sans JP"/>
                <a:cs typeface="Noto Sans JP"/>
                <a:sym typeface="Noto Sans JP"/>
              </a:rPr>
              <a:t>Design brief – Slide 30</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Challenge checklist – Slide 32</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Competition Information– Slide 35</a:t>
            </a:r>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FFFFFF"/>
                </a:solidFill>
                <a:latin typeface="Noto Sans JP"/>
                <a:ea typeface="Noto Sans JP"/>
                <a:cs typeface="Noto Sans JP"/>
                <a:sym typeface="Noto Sans JP"/>
              </a:rPr>
              <a:t>Appendix – Slides 38-39</a:t>
            </a:r>
            <a:endParaRPr/>
          </a:p>
          <a:p>
            <a:pPr marL="457200" marR="0" lvl="0" indent="-290830" algn="l" rtl="0">
              <a:lnSpc>
                <a:spcPct val="115000"/>
              </a:lnSpc>
              <a:spcBef>
                <a:spcPts val="0"/>
              </a:spcBef>
              <a:spcAft>
                <a:spcPts val="0"/>
              </a:spcAft>
              <a:buClr>
                <a:srgbClr val="FFFFFF"/>
              </a:buClr>
              <a:buSzPts val="1400"/>
              <a:buFont typeface="Noto Sans JP"/>
              <a:buChar char="-"/>
            </a:pPr>
            <a:r>
              <a:rPr lang="en-GB" sz="1400" b="0" i="0" u="none" strike="noStrike" cap="none">
                <a:solidFill>
                  <a:srgbClr val="FFFFFF"/>
                </a:solidFill>
                <a:latin typeface="Noto Sans JP"/>
                <a:ea typeface="Noto Sans JP"/>
                <a:cs typeface="Noto Sans JP"/>
                <a:sym typeface="Noto Sans JP"/>
              </a:rPr>
              <a:t>Team roles – Slide 39</a:t>
            </a:r>
            <a:endParaRPr b="1">
              <a:solidFill>
                <a:schemeClr val="lt1"/>
              </a:solidFill>
              <a:latin typeface="Noto Sans JP"/>
              <a:ea typeface="Noto Sans JP"/>
              <a:cs typeface="Noto Sans JP"/>
              <a:sym typeface="Noto Sans JP"/>
            </a:endParaRPr>
          </a:p>
        </p:txBody>
      </p:sp>
      <p:sp>
        <p:nvSpPr>
          <p:cNvPr id="65" name="Google Shape;65;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pic>
        <p:nvPicPr>
          <p:cNvPr id="66" name="Google Shape;66;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
            <a:off x="6412452" y="-2274"/>
            <a:ext cx="2807743" cy="51457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latin typeface="Noto Sans JP"/>
                <a:ea typeface="Noto Sans JP"/>
                <a:cs typeface="Noto Sans JP"/>
                <a:sym typeface="Noto Sans JP"/>
              </a:rPr>
              <a:t>Reflection</a:t>
            </a:r>
            <a:endParaRPr sz="3120" b="1">
              <a:latin typeface="Noto Sans JP"/>
              <a:ea typeface="Noto Sans JP"/>
              <a:cs typeface="Noto Sans JP"/>
              <a:sym typeface="Noto Sans JP"/>
            </a:endParaRPr>
          </a:p>
        </p:txBody>
      </p:sp>
      <p:sp>
        <p:nvSpPr>
          <p:cNvPr id="305" name="Google Shape;305;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1600">
                <a:latin typeface="Noto Sans JP"/>
                <a:ea typeface="Noto Sans JP"/>
                <a:cs typeface="Noto Sans JP"/>
                <a:sym typeface="Noto Sans JP"/>
              </a:rPr>
              <a:t>What inspired you?</a:t>
            </a:r>
            <a:endParaRPr/>
          </a:p>
          <a:p>
            <a:pPr marL="0" lvl="0" indent="0" algn="l" rtl="0">
              <a:lnSpc>
                <a:spcPct val="115000"/>
              </a:lnSpc>
              <a:spcBef>
                <a:spcPts val="1200"/>
              </a:spcBef>
              <a:spcAft>
                <a:spcPts val="0"/>
              </a:spcAft>
              <a:buSzPts val="1800"/>
              <a:buNone/>
            </a:pPr>
            <a:r>
              <a:rPr lang="en-GB" sz="1600">
                <a:latin typeface="Noto Sans JP"/>
                <a:ea typeface="Noto Sans JP"/>
                <a:cs typeface="Noto Sans JP"/>
                <a:sym typeface="Noto Sans JP"/>
              </a:rPr>
              <a:t>What intrigued you?</a:t>
            </a:r>
            <a:endParaRPr/>
          </a:p>
          <a:p>
            <a:pPr marL="457200" lvl="0" indent="-228600" algn="l" rtl="0">
              <a:lnSpc>
                <a:spcPct val="115000"/>
              </a:lnSpc>
              <a:spcBef>
                <a:spcPts val="0"/>
              </a:spcBef>
              <a:spcAft>
                <a:spcPts val="0"/>
              </a:spcAft>
              <a:buSzPts val="1500"/>
              <a:buFont typeface="Noto Sans JP"/>
              <a:buNone/>
            </a:pPr>
            <a:endParaRPr sz="1500">
              <a:latin typeface="Noto Sans JP"/>
              <a:ea typeface="Noto Sans JP"/>
              <a:cs typeface="Noto Sans JP"/>
              <a:sym typeface="Noto Sans JP"/>
            </a:endParaRPr>
          </a:p>
          <a:p>
            <a:pPr marL="457200" lvl="0" indent="0" algn="l" rtl="0">
              <a:lnSpc>
                <a:spcPct val="115000"/>
              </a:lnSpc>
              <a:spcBef>
                <a:spcPts val="1200"/>
              </a:spcBef>
              <a:spcAft>
                <a:spcPts val="1200"/>
              </a:spcAft>
              <a:buSzPts val="1800"/>
              <a:buNone/>
            </a:pPr>
            <a:endParaRPr/>
          </a:p>
        </p:txBody>
      </p:sp>
      <p:sp>
        <p:nvSpPr>
          <p:cNvPr id="306" name="Google Shape;306;p62"/>
          <p:cNvSpPr/>
          <p:nvPr/>
        </p:nvSpPr>
        <p:spPr>
          <a:xfrm>
            <a:off x="5542150" y="0"/>
            <a:ext cx="66996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08" name="Google Shape;308;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09" name="Google Shape;309;p6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0" name="Google Shape;310;p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11" name="Google Shape;311;p6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34186">
            <a:off x="5206716" y="1067700"/>
            <a:ext cx="1751025" cy="2591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17" name="Google Shape;317;p20"/>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319" name="Google Shape;319;p20"/>
          <p:cNvSpPr/>
          <p:nvPr/>
        </p:nvSpPr>
        <p:spPr>
          <a:xfrm>
            <a:off x="-283147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0"/>
          <p:cNvSpPr txBox="1"/>
          <p:nvPr/>
        </p:nvSpPr>
        <p:spPr>
          <a:xfrm>
            <a:off x="1377000" y="3056175"/>
            <a:ext cx="8520600" cy="693600"/>
          </a:xfrm>
          <a:prstGeom prst="rect">
            <a:avLst/>
          </a:prstGeom>
          <a:noFill/>
          <a:ln>
            <a:noFill/>
          </a:ln>
        </p:spPr>
        <p:txBody>
          <a:bodyPr spcFirstLastPara="1" wrap="square" lIns="91425" tIns="91425" rIns="91425" bIns="91425" anchor="b" anchorCtr="0">
            <a:normAutofit lnSpcReduction="10000"/>
          </a:bodyPr>
          <a:lstStyle/>
          <a:p>
            <a:pPr marL="0" marR="0" lvl="0" indent="0" algn="l" rtl="0">
              <a:lnSpc>
                <a:spcPct val="100000"/>
              </a:lnSpc>
              <a:spcBef>
                <a:spcPts val="0"/>
              </a:spcBef>
              <a:spcAft>
                <a:spcPts val="0"/>
              </a:spcAft>
              <a:buClr>
                <a:srgbClr val="000000"/>
              </a:buClr>
              <a:buSzPts val="3500"/>
              <a:buFont typeface="Arial"/>
              <a:buNone/>
            </a:pPr>
            <a:r>
              <a:rPr lang="en-GB" sz="3500" b="0" i="0" u="none" strike="noStrike" cap="none">
                <a:solidFill>
                  <a:srgbClr val="EFEDED"/>
                </a:solidFill>
                <a:latin typeface="Noto Sans JP"/>
                <a:ea typeface="Noto Sans JP"/>
                <a:cs typeface="Noto Sans JP"/>
                <a:sym typeface="Noto Sans JP"/>
              </a:rPr>
              <a:t> Extension Activity</a:t>
            </a:r>
            <a:endParaRPr sz="3500" b="0" i="0" u="none" strike="noStrike" cap="none">
              <a:solidFill>
                <a:srgbClr val="EFEDED"/>
              </a:solidFill>
              <a:latin typeface="Noto Sans JP"/>
              <a:ea typeface="Noto Sans JP"/>
              <a:cs typeface="Noto Sans JP"/>
              <a:sym typeface="Noto Sans JP"/>
            </a:endParaRPr>
          </a:p>
        </p:txBody>
      </p:sp>
      <p:sp>
        <p:nvSpPr>
          <p:cNvPr id="321" name="Google Shape;321;p20"/>
          <p:cNvSpPr txBo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800"/>
              <a:buFont typeface="Arial"/>
              <a:buNone/>
            </a:pPr>
            <a:r>
              <a:rPr lang="en-GB" sz="5800" b="1" i="0" u="none" strike="noStrike" cap="none">
                <a:solidFill>
                  <a:srgbClr val="FFD400"/>
                </a:solidFill>
                <a:latin typeface="Noto Sans JP"/>
                <a:ea typeface="Noto Sans JP"/>
                <a:cs typeface="Noto Sans JP"/>
                <a:sym typeface="Noto Sans JP"/>
              </a:rPr>
              <a:t>Take Action!</a:t>
            </a:r>
            <a:endParaRPr sz="5800" b="1" i="0" u="none" strike="noStrike" cap="none">
              <a:solidFill>
                <a:srgbClr val="FFD400"/>
              </a:solidFill>
              <a:latin typeface="Noto Sans JP"/>
              <a:ea typeface="Noto Sans JP"/>
              <a:cs typeface="Noto Sans JP"/>
              <a:sym typeface="Noto Sans JP"/>
            </a:endParaRPr>
          </a:p>
        </p:txBody>
      </p:sp>
      <p:pic>
        <p:nvPicPr>
          <p:cNvPr id="322" name="Google Shape;322;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23" name="Google Shape;323;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251375" y="1031575"/>
            <a:ext cx="3080350" cy="3080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1" title="wordcloud (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36450" y="0"/>
            <a:ext cx="6491026" cy="5290775"/>
          </a:xfrm>
          <a:prstGeom prst="rect">
            <a:avLst/>
          </a:prstGeom>
          <a:noFill/>
          <a:ln>
            <a:noFill/>
          </a:ln>
        </p:spPr>
      </p:pic>
      <p:sp>
        <p:nvSpPr>
          <p:cNvPr id="329" name="Google Shape;329;p21"/>
          <p:cNvSpPr/>
          <p:nvPr/>
        </p:nvSpPr>
        <p:spPr>
          <a:xfrm>
            <a:off x="-6292150" y="-62675"/>
            <a:ext cx="10351500" cy="5206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1"/>
          <p:cNvSpPr txBox="1"/>
          <p:nvPr/>
        </p:nvSpPr>
        <p:spPr>
          <a:xfrm>
            <a:off x="434425" y="1710525"/>
            <a:ext cx="6367800" cy="1163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3100"/>
              <a:buFont typeface="Arial"/>
              <a:buNone/>
            </a:pPr>
            <a:r>
              <a:rPr lang="en-GB" sz="3100" b="1" i="0" u="none" strike="noStrike" cap="none">
                <a:solidFill>
                  <a:srgbClr val="FFD400"/>
                </a:solidFill>
                <a:latin typeface="Noto Sans JP"/>
                <a:ea typeface="Noto Sans JP"/>
                <a:cs typeface="Noto Sans JP"/>
                <a:sym typeface="Noto Sans JP"/>
              </a:rPr>
              <a:t>What is a </a:t>
            </a:r>
            <a:br>
              <a:rPr lang="en-GB" sz="3100" b="1" i="0" u="none" strike="noStrike" cap="none">
                <a:solidFill>
                  <a:srgbClr val="FFD400"/>
                </a:solidFill>
                <a:latin typeface="Noto Sans JP"/>
                <a:ea typeface="Noto Sans JP"/>
                <a:cs typeface="Noto Sans JP"/>
                <a:sym typeface="Noto Sans JP"/>
              </a:rPr>
            </a:br>
            <a:r>
              <a:rPr lang="en-GB" sz="3100" b="1" i="0" u="none" strike="noStrike" cap="none">
                <a:solidFill>
                  <a:srgbClr val="FFD400"/>
                </a:solidFill>
                <a:latin typeface="Noto Sans JP"/>
                <a:ea typeface="Noto Sans JP"/>
                <a:cs typeface="Noto Sans JP"/>
                <a:sym typeface="Noto Sans JP"/>
              </a:rPr>
              <a:t>community? </a:t>
            </a:r>
            <a:endParaRPr sz="3100" b="1" i="0" u="none" strike="noStrike" cap="none">
              <a:solidFill>
                <a:srgbClr val="FFD400"/>
              </a:solidFill>
              <a:latin typeface="Noto Sans JP"/>
              <a:ea typeface="Noto Sans JP"/>
              <a:cs typeface="Noto Sans JP"/>
              <a:sym typeface="Noto Sans JP"/>
            </a:endParaRPr>
          </a:p>
        </p:txBody>
      </p:sp>
      <p:sp>
        <p:nvSpPr>
          <p:cNvPr id="331" name="Google Shape;331;p21"/>
          <p:cNvSpPr/>
          <p:nvPr/>
        </p:nvSpPr>
        <p:spPr>
          <a:xfrm>
            <a:off x="6960575" y="4255575"/>
            <a:ext cx="2076000" cy="836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2" name="Google Shape;332;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426" y="763900"/>
            <a:ext cx="1573750" cy="617049"/>
          </a:xfrm>
          <a:prstGeom prst="rect">
            <a:avLst/>
          </a:prstGeom>
          <a:noFill/>
          <a:ln>
            <a:noFill/>
          </a:ln>
        </p:spPr>
      </p:pic>
      <p:pic>
        <p:nvPicPr>
          <p:cNvPr id="333" name="Google Shape;333;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34" name="Google Shape;334;p21"/>
          <p:cNvSpPr/>
          <p:nvPr/>
        </p:nvSpPr>
        <p:spPr>
          <a:xfrm>
            <a:off x="70335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5" name="Google Shape;335;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33488" y="4363250"/>
            <a:ext cx="1084278" cy="471276"/>
          </a:xfrm>
          <a:prstGeom prst="rect">
            <a:avLst/>
          </a:prstGeom>
          <a:noFill/>
          <a:ln w="9525" cap="flat" cmpd="sng">
            <a:solidFill>
              <a:srgbClr val="FFFFFF"/>
            </a:solidFill>
            <a:prstDash val="solid"/>
            <a:round/>
            <a:headEnd type="none" w="sm" len="sm"/>
            <a:tailEnd type="none" w="sm" len="sm"/>
          </a:ln>
        </p:spPr>
      </p:pic>
      <p:pic>
        <p:nvPicPr>
          <p:cNvPr id="336" name="Google Shape;336;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0219" y="3025950"/>
            <a:ext cx="3591291" cy="2020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2"/>
          <p:cNvSpPr/>
          <p:nvPr/>
        </p:nvSpPr>
        <p:spPr>
          <a:xfrm>
            <a:off x="8011497" y="4985175"/>
            <a:ext cx="1132500" cy="1110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342" name="Google Shape;342;p22"/>
          <p:cNvSpPr txBox="1"/>
          <p:nvPr/>
        </p:nvSpPr>
        <p:spPr>
          <a:xfrm>
            <a:off x="7971238" y="4902063"/>
            <a:ext cx="1406400" cy="19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595959"/>
                </a:solidFill>
                <a:latin typeface="Arial"/>
                <a:ea typeface="Arial"/>
                <a:cs typeface="Arial"/>
                <a:sym typeface="Arial"/>
              </a:rPr>
              <a:t>c  Krzysztof Hepner/Unsplash</a:t>
            </a:r>
            <a:endParaRPr sz="600" b="0" i="0" u="none" strike="noStrike" cap="none">
              <a:solidFill>
                <a:srgbClr val="595959"/>
              </a:solidFill>
              <a:latin typeface="Arial"/>
              <a:ea typeface="Arial"/>
              <a:cs typeface="Arial"/>
              <a:sym typeface="Arial"/>
            </a:endParaRPr>
          </a:p>
        </p:txBody>
      </p:sp>
      <p:pic>
        <p:nvPicPr>
          <p:cNvPr id="343" name="Google Shape;343;p22" title="krzysztof-hepner-14mPVQBDj0M-unsplash.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381014">
            <a:off x="5178400" y="1475774"/>
            <a:ext cx="3653897" cy="2963426"/>
          </a:xfrm>
          <a:prstGeom prst="rect">
            <a:avLst/>
          </a:prstGeom>
          <a:noFill/>
          <a:ln>
            <a:noFill/>
          </a:ln>
        </p:spPr>
      </p:pic>
      <p:sp>
        <p:nvSpPr>
          <p:cNvPr id="344" name="Google Shape;344;p22"/>
          <p:cNvSpPr txBox="1">
            <a:spLocks noGrp="1"/>
          </p:cNvSpPr>
          <p:nvPr>
            <p:ph type="title"/>
          </p:nvPr>
        </p:nvSpPr>
        <p:spPr>
          <a:xfrm>
            <a:off x="311700" y="10196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46698"/>
              <a:buFont typeface="Arial"/>
              <a:buNone/>
            </a:pPr>
            <a:r>
              <a:rPr lang="en-GB" sz="2355">
                <a:latin typeface="Noto Sans JP"/>
                <a:ea typeface="Noto Sans JP"/>
                <a:cs typeface="Noto Sans JP"/>
                <a:sym typeface="Noto Sans JP"/>
              </a:rPr>
              <a:t>Activity 1:</a:t>
            </a:r>
            <a:r>
              <a:rPr lang="en-GB"/>
              <a:t> </a:t>
            </a:r>
            <a:br>
              <a:rPr lang="en-GB" b="1"/>
            </a:br>
            <a:r>
              <a:rPr lang="en-GB" sz="3466" b="1">
                <a:solidFill>
                  <a:srgbClr val="2760AA"/>
                </a:solidFill>
                <a:latin typeface="Noto Sans JP"/>
                <a:ea typeface="Noto Sans JP"/>
                <a:cs typeface="Noto Sans JP"/>
                <a:sym typeface="Noto Sans JP"/>
              </a:rPr>
              <a:t>Community Exploration</a:t>
            </a:r>
            <a:endParaRPr sz="3466" b="1">
              <a:solidFill>
                <a:srgbClr val="2760AA"/>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sp>
        <p:nvSpPr>
          <p:cNvPr id="345" name="Google Shape;345;p22"/>
          <p:cNvSpPr/>
          <p:nvPr/>
        </p:nvSpPr>
        <p:spPr>
          <a:xfrm>
            <a:off x="-1001700" y="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2"/>
          <p:cNvSpPr/>
          <p:nvPr/>
        </p:nvSpPr>
        <p:spPr>
          <a:xfrm>
            <a:off x="6742700" y="0"/>
            <a:ext cx="6699600" cy="802200"/>
          </a:xfrm>
          <a:prstGeom prst="parallelogram">
            <a:avLst>
              <a:gd name="adj" fmla="val 25000"/>
            </a:avLst>
          </a:prstGeom>
          <a:solidFill>
            <a:srgbClr val="A4C91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48" name="Google Shape;348;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49" name="Google Shape;349;p2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51" name="Google Shape;351;p22" title="60220_prod.p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90100" y="2506650"/>
            <a:ext cx="3457275" cy="2592948"/>
          </a:xfrm>
          <a:prstGeom prst="rect">
            <a:avLst/>
          </a:prstGeom>
          <a:noFill/>
          <a:ln>
            <a:noFill/>
          </a:ln>
        </p:spPr>
      </p:pic>
      <p:sp>
        <p:nvSpPr>
          <p:cNvPr id="352" name="Google Shape;352;p22"/>
          <p:cNvSpPr/>
          <p:nvPr/>
        </p:nvSpPr>
        <p:spPr>
          <a:xfrm>
            <a:off x="8044788" y="5000463"/>
            <a:ext cx="80400" cy="804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3" title="medium-shot-smiley-volunteers-outdoors.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17860">
            <a:off x="3748396" y="1229694"/>
            <a:ext cx="4870717" cy="3246352"/>
          </a:xfrm>
          <a:prstGeom prst="rect">
            <a:avLst/>
          </a:prstGeom>
          <a:noFill/>
          <a:ln>
            <a:noFill/>
          </a:ln>
        </p:spPr>
      </p:pic>
      <p:sp>
        <p:nvSpPr>
          <p:cNvPr id="358" name="Google Shape;358;p23"/>
          <p:cNvSpPr/>
          <p:nvPr/>
        </p:nvSpPr>
        <p:spPr>
          <a:xfrm rot="417613">
            <a:off x="8027749" y="4626414"/>
            <a:ext cx="401056" cy="110925"/>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359" name="Google Shape;359;p23"/>
          <p:cNvSpPr txBox="1"/>
          <p:nvPr/>
        </p:nvSpPr>
        <p:spPr>
          <a:xfrm rot="417586">
            <a:off x="7989243" y="4599654"/>
            <a:ext cx="1406262" cy="19401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595959"/>
                </a:solidFill>
                <a:latin typeface="Arial"/>
                <a:ea typeface="Arial"/>
                <a:cs typeface="Arial"/>
                <a:sym typeface="Arial"/>
              </a:rPr>
              <a:t>c  Freepik</a:t>
            </a:r>
            <a:endParaRPr sz="600" b="0" i="0" u="none" strike="noStrike" cap="none">
              <a:solidFill>
                <a:srgbClr val="595959"/>
              </a:solidFill>
              <a:latin typeface="Arial"/>
              <a:ea typeface="Arial"/>
              <a:cs typeface="Arial"/>
              <a:sym typeface="Arial"/>
            </a:endParaRPr>
          </a:p>
        </p:txBody>
      </p:sp>
      <p:sp>
        <p:nvSpPr>
          <p:cNvPr id="360" name="Google Shape;360;p23"/>
          <p:cNvSpPr/>
          <p:nvPr/>
        </p:nvSpPr>
        <p:spPr>
          <a:xfrm rot="411586">
            <a:off x="8062113" y="4626266"/>
            <a:ext cx="80375" cy="80375"/>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3"/>
          <p:cNvSpPr/>
          <p:nvPr/>
        </p:nvSpPr>
        <p:spPr>
          <a:xfrm>
            <a:off x="-1001700" y="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3"/>
          <p:cNvSpPr/>
          <p:nvPr/>
        </p:nvSpPr>
        <p:spPr>
          <a:xfrm>
            <a:off x="6742700" y="0"/>
            <a:ext cx="6699600" cy="802200"/>
          </a:xfrm>
          <a:prstGeom prst="parallelogram">
            <a:avLst>
              <a:gd name="adj" fmla="val 25000"/>
            </a:avLst>
          </a:prstGeom>
          <a:solidFill>
            <a:srgbClr val="A4C91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3" name="Google Shape;363;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64" name="Google Shape;364;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65" name="Google Shape;365;p2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 name="Google Shape;366;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367" name="Google Shape;367;p23"/>
          <p:cNvSpPr txBox="1">
            <a:spLocks noGrp="1"/>
          </p:cNvSpPr>
          <p:nvPr>
            <p:ph type="title"/>
          </p:nvPr>
        </p:nvSpPr>
        <p:spPr>
          <a:xfrm>
            <a:off x="311700" y="10196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46698"/>
              <a:buFont typeface="Arial"/>
              <a:buNone/>
            </a:pPr>
            <a:r>
              <a:rPr lang="en-GB" sz="2355">
                <a:latin typeface="Noto Sans JP"/>
                <a:ea typeface="Noto Sans JP"/>
                <a:cs typeface="Noto Sans JP"/>
                <a:sym typeface="Noto Sans JP"/>
              </a:rPr>
              <a:t>Activity 2:</a:t>
            </a:r>
            <a:r>
              <a:rPr lang="en-GB"/>
              <a:t> </a:t>
            </a:r>
            <a:br>
              <a:rPr lang="en-GB" b="1"/>
            </a:br>
            <a:r>
              <a:rPr lang="en-GB" sz="3466" b="1">
                <a:solidFill>
                  <a:srgbClr val="2760AA"/>
                </a:solidFill>
                <a:latin typeface="Noto Sans JP"/>
                <a:ea typeface="Noto Sans JP"/>
                <a:cs typeface="Noto Sans JP"/>
                <a:sym typeface="Noto Sans JP"/>
              </a:rPr>
              <a:t>Empathise</a:t>
            </a:r>
            <a:endParaRPr sz="3466" b="1">
              <a:solidFill>
                <a:srgbClr val="2760AA"/>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pic>
        <p:nvPicPr>
          <p:cNvPr id="368" name="Google Shape;368;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30925" y="2031999"/>
            <a:ext cx="2679148" cy="2679148"/>
          </a:xfrm>
          <a:prstGeom prst="rect">
            <a:avLst/>
          </a:prstGeom>
          <a:noFill/>
          <a:ln>
            <a:noFill/>
          </a:ln>
        </p:spPr>
      </p:pic>
      <p:pic>
        <p:nvPicPr>
          <p:cNvPr id="369" name="Google Shape;369;p2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82750" y="2150432"/>
            <a:ext cx="2963144" cy="29631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4"/>
          <p:cNvSpPr/>
          <p:nvPr/>
        </p:nvSpPr>
        <p:spPr>
          <a:xfrm>
            <a:off x="-1001700" y="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4"/>
          <p:cNvSpPr/>
          <p:nvPr/>
        </p:nvSpPr>
        <p:spPr>
          <a:xfrm>
            <a:off x="6742700" y="0"/>
            <a:ext cx="6699600" cy="802200"/>
          </a:xfrm>
          <a:prstGeom prst="parallelogram">
            <a:avLst>
              <a:gd name="adj" fmla="val 25000"/>
            </a:avLst>
          </a:prstGeom>
          <a:solidFill>
            <a:srgbClr val="A4C91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77" name="Google Shape;377;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78" name="Google Shape;378;p2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9" name="Google Shape;379;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380" name="Google Shape;380;p24"/>
          <p:cNvSpPr txBox="1">
            <a:spLocks noGrp="1"/>
          </p:cNvSpPr>
          <p:nvPr>
            <p:ph type="title"/>
          </p:nvPr>
        </p:nvSpPr>
        <p:spPr>
          <a:xfrm>
            <a:off x="311700" y="10196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46698"/>
              <a:buFont typeface="Arial"/>
              <a:buNone/>
            </a:pPr>
            <a:r>
              <a:rPr lang="en-GB" sz="2355">
                <a:latin typeface="Noto Sans JP"/>
                <a:ea typeface="Noto Sans JP"/>
                <a:cs typeface="Noto Sans JP"/>
                <a:sym typeface="Noto Sans JP"/>
              </a:rPr>
              <a:t>Activity 3:</a:t>
            </a:r>
            <a:r>
              <a:rPr lang="en-GB"/>
              <a:t> </a:t>
            </a:r>
            <a:br>
              <a:rPr lang="en-GB" b="1"/>
            </a:br>
            <a:r>
              <a:rPr lang="en-GB" sz="3466" b="1">
                <a:solidFill>
                  <a:srgbClr val="2760AA"/>
                </a:solidFill>
                <a:latin typeface="Noto Sans JP"/>
                <a:ea typeface="Noto Sans JP"/>
                <a:cs typeface="Noto Sans JP"/>
                <a:sym typeface="Noto Sans JP"/>
              </a:rPr>
              <a:t>Community </a:t>
            </a:r>
            <a:br>
              <a:rPr lang="en-GB" sz="3466" b="1">
                <a:solidFill>
                  <a:srgbClr val="2760AA"/>
                </a:solidFill>
                <a:latin typeface="Noto Sans JP"/>
                <a:ea typeface="Noto Sans JP"/>
                <a:cs typeface="Noto Sans JP"/>
                <a:sym typeface="Noto Sans JP"/>
              </a:rPr>
            </a:br>
            <a:r>
              <a:rPr lang="en-GB" sz="3466" b="1">
                <a:solidFill>
                  <a:srgbClr val="2760AA"/>
                </a:solidFill>
                <a:latin typeface="Noto Sans JP"/>
                <a:ea typeface="Noto Sans JP"/>
                <a:cs typeface="Noto Sans JP"/>
                <a:sym typeface="Noto Sans JP"/>
              </a:rPr>
              <a:t>Connections</a:t>
            </a:r>
            <a:endParaRPr sz="3466" b="1">
              <a:solidFill>
                <a:srgbClr val="2760AA"/>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pic>
        <p:nvPicPr>
          <p:cNvPr id="381" name="Google Shape;381;p24" title="different-people-doing-volunteer-work-with-food.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402379">
            <a:off x="5067565" y="1376290"/>
            <a:ext cx="3844200" cy="2564021"/>
          </a:xfrm>
          <a:prstGeom prst="rect">
            <a:avLst/>
          </a:prstGeom>
          <a:noFill/>
          <a:ln>
            <a:noFill/>
          </a:ln>
        </p:spPr>
      </p:pic>
      <p:pic>
        <p:nvPicPr>
          <p:cNvPr id="382" name="Google Shape;382;p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5800" y="1649625"/>
            <a:ext cx="7735649" cy="4351300"/>
          </a:xfrm>
          <a:prstGeom prst="rect">
            <a:avLst/>
          </a:prstGeom>
          <a:noFill/>
          <a:ln>
            <a:noFill/>
          </a:ln>
        </p:spPr>
      </p:pic>
      <p:sp>
        <p:nvSpPr>
          <p:cNvPr id="383" name="Google Shape;383;p24"/>
          <p:cNvSpPr/>
          <p:nvPr/>
        </p:nvSpPr>
        <p:spPr>
          <a:xfrm rot="479806">
            <a:off x="8355334" y="4020135"/>
            <a:ext cx="401100" cy="110861"/>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384" name="Google Shape;384;p24"/>
          <p:cNvSpPr txBox="1"/>
          <p:nvPr/>
        </p:nvSpPr>
        <p:spPr>
          <a:xfrm rot="478888">
            <a:off x="8316336" y="4001589"/>
            <a:ext cx="1406525" cy="19418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595959"/>
                </a:solidFill>
                <a:latin typeface="Arial"/>
                <a:ea typeface="Arial"/>
                <a:cs typeface="Arial"/>
                <a:sym typeface="Arial"/>
              </a:rPr>
              <a:t>c  Freepik</a:t>
            </a:r>
            <a:endParaRPr sz="600" b="0" i="0" u="none" strike="noStrike" cap="none">
              <a:solidFill>
                <a:srgbClr val="595959"/>
              </a:solidFill>
              <a:latin typeface="Arial"/>
              <a:ea typeface="Arial"/>
              <a:cs typeface="Arial"/>
              <a:sym typeface="Arial"/>
            </a:endParaRPr>
          </a:p>
        </p:txBody>
      </p:sp>
      <p:sp>
        <p:nvSpPr>
          <p:cNvPr id="385" name="Google Shape;385;p24"/>
          <p:cNvSpPr/>
          <p:nvPr/>
        </p:nvSpPr>
        <p:spPr>
          <a:xfrm rot="476904">
            <a:off x="8389874" y="4017713"/>
            <a:ext cx="80271" cy="80271"/>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5"/>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5"/>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5"/>
          <p:cNvSpPr txBox="1"/>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000000"/>
              </a:buClr>
              <a:buSzPts val="3500"/>
              <a:buFont typeface="Arial"/>
              <a:buNone/>
            </a:pPr>
            <a:r>
              <a:rPr lang="en-GB" sz="3500" b="0" i="0" u="none" strike="noStrike" cap="none">
                <a:solidFill>
                  <a:srgbClr val="FFFFFF"/>
                </a:solidFill>
                <a:latin typeface="Noto Sans JP"/>
                <a:ea typeface="Noto Sans JP"/>
                <a:cs typeface="Noto Sans JP"/>
                <a:sym typeface="Noto Sans JP"/>
              </a:rPr>
              <a:t>Lesson 2</a:t>
            </a:r>
            <a:endParaRPr sz="3500" b="0" i="0" u="none" strike="noStrike" cap="none">
              <a:solidFill>
                <a:srgbClr val="FFFFFF"/>
              </a:solidFill>
              <a:latin typeface="Noto Sans JP"/>
              <a:ea typeface="Noto Sans JP"/>
              <a:cs typeface="Noto Sans JP"/>
              <a:sym typeface="Noto Sans JP"/>
            </a:endParaRPr>
          </a:p>
        </p:txBody>
      </p:sp>
      <p:sp>
        <p:nvSpPr>
          <p:cNvPr id="393" name="Google Shape;393;p25"/>
          <p:cNvSpPr txBo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800"/>
              <a:buFont typeface="Arial"/>
              <a:buNone/>
            </a:pPr>
            <a:r>
              <a:rPr lang="en-GB" sz="5800" b="1" i="0" u="none" strike="noStrike" cap="none">
                <a:solidFill>
                  <a:srgbClr val="FFD400"/>
                </a:solidFill>
                <a:latin typeface="Noto Sans JP"/>
                <a:ea typeface="Noto Sans JP"/>
                <a:cs typeface="Noto Sans JP"/>
                <a:sym typeface="Noto Sans JP"/>
              </a:rPr>
              <a:t>Create </a:t>
            </a:r>
            <a:br>
              <a:rPr lang="en-GB" sz="5800" b="1" i="0" u="none" strike="noStrike" cap="none">
                <a:solidFill>
                  <a:srgbClr val="FFD400"/>
                </a:solidFill>
                <a:latin typeface="Noto Sans JP"/>
                <a:ea typeface="Noto Sans JP"/>
                <a:cs typeface="Noto Sans JP"/>
                <a:sym typeface="Noto Sans JP"/>
              </a:rPr>
            </a:br>
            <a:r>
              <a:rPr lang="en-GB" sz="5800" b="1" i="0" u="none" strike="noStrike" cap="none">
                <a:solidFill>
                  <a:srgbClr val="FFD400"/>
                </a:solidFill>
                <a:latin typeface="Noto Sans JP"/>
                <a:ea typeface="Noto Sans JP"/>
                <a:cs typeface="Noto Sans JP"/>
                <a:sym typeface="Noto Sans JP"/>
              </a:rPr>
              <a:t>and Share!</a:t>
            </a:r>
            <a:endParaRPr sz="5800" b="1" i="0" u="none" strike="noStrike" cap="none">
              <a:solidFill>
                <a:srgbClr val="FFD400"/>
              </a:solidFill>
              <a:latin typeface="Noto Sans JP"/>
              <a:ea typeface="Noto Sans JP"/>
              <a:cs typeface="Noto Sans JP"/>
              <a:sym typeface="Noto Sans JP"/>
            </a:endParaRPr>
          </a:p>
        </p:txBody>
      </p:sp>
      <p:pic>
        <p:nvPicPr>
          <p:cNvPr id="394" name="Google Shape;394;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95" name="Google Shape;395;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96" name="Google Shape;396;p25"/>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7" name="Google Shape;397;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98" name="Google Shape;398;p25" title="BtC-DPfP_Minifigure_Adults-02_Dina+04-Luca-Designers_and_Park_Blueprint_v1_RGB_transparent.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97725" y="102025"/>
            <a:ext cx="6587899" cy="37056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44175" y="-54701"/>
            <a:ext cx="6087000" cy="5451900"/>
          </a:xfrm>
          <a:prstGeom prst="parallelogram">
            <a:avLst>
              <a:gd name="adj" fmla="val 25000"/>
            </a:avLst>
          </a:prstGeom>
          <a:noFill/>
          <a:ln>
            <a:noFill/>
          </a:ln>
        </p:spPr>
      </p:pic>
      <p:sp>
        <p:nvSpPr>
          <p:cNvPr id="404" name="Google Shape;404;p26"/>
          <p:cNvSpPr/>
          <p:nvPr/>
        </p:nvSpPr>
        <p:spPr>
          <a:xfrm>
            <a:off x="-44959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txBox="1"/>
          <p:nvPr/>
        </p:nvSpPr>
        <p:spPr>
          <a:xfrm>
            <a:off x="311700" y="1279438"/>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FFFFFF"/>
                </a:solidFill>
                <a:latin typeface="Noto Sans JP"/>
                <a:ea typeface="Noto Sans JP"/>
                <a:cs typeface="Noto Sans JP"/>
                <a:sym typeface="Noto Sans JP"/>
              </a:rPr>
              <a:t>Power Teams</a:t>
            </a:r>
            <a:endParaRPr sz="3120" b="1" i="0" u="none" strike="noStrike" cap="none">
              <a:solidFill>
                <a:srgbClr val="FFFFFF"/>
              </a:solidFill>
              <a:latin typeface="Noto Sans JP"/>
              <a:ea typeface="Noto Sans JP"/>
              <a:cs typeface="Noto Sans JP"/>
              <a:sym typeface="Noto Sans JP"/>
            </a:endParaRPr>
          </a:p>
        </p:txBody>
      </p:sp>
      <p:sp>
        <p:nvSpPr>
          <p:cNvPr id="406" name="Google Shape;406;p26"/>
          <p:cNvSpPr txBox="1"/>
          <p:nvPr/>
        </p:nvSpPr>
        <p:spPr>
          <a:xfrm>
            <a:off x="-132175" y="1940575"/>
            <a:ext cx="5163000" cy="3416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120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a:p>
            <a:pPr marL="457200" marR="0" lvl="0" indent="0" algn="l" rtl="0">
              <a:lnSpc>
                <a:spcPct val="115000"/>
              </a:lnSpc>
              <a:spcBef>
                <a:spcPts val="120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pic>
        <p:nvPicPr>
          <p:cNvPr id="407" name="Google Shape;407;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850" y="359377"/>
            <a:ext cx="1460659" cy="572700"/>
          </a:xfrm>
          <a:prstGeom prst="rect">
            <a:avLst/>
          </a:prstGeom>
          <a:noFill/>
          <a:ln>
            <a:noFill/>
          </a:ln>
        </p:spPr>
      </p:pic>
      <p:pic>
        <p:nvPicPr>
          <p:cNvPr id="408" name="Google Shape;408;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09" name="Google Shape;409;p2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 name="Google Shape;410;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27" title="pexels-shvetsa-625090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15844" y="0"/>
            <a:ext cx="3428163" cy="5143501"/>
          </a:xfrm>
          <a:prstGeom prst="rect">
            <a:avLst/>
          </a:prstGeom>
          <a:noFill/>
          <a:ln>
            <a:noFill/>
          </a:ln>
        </p:spPr>
      </p:pic>
      <p:sp>
        <p:nvSpPr>
          <p:cNvPr id="416" name="Google Shape;416;p27"/>
          <p:cNvSpPr/>
          <p:nvPr/>
        </p:nvSpPr>
        <p:spPr>
          <a:xfrm>
            <a:off x="7613775" y="4896175"/>
            <a:ext cx="1202100" cy="1776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7"/>
          <p:cNvSpPr txBox="1"/>
          <p:nvPr/>
        </p:nvSpPr>
        <p:spPr>
          <a:xfrm>
            <a:off x="7677525" y="4839300"/>
            <a:ext cx="2219700" cy="96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rgbClr val="595959"/>
                </a:solidFill>
                <a:latin typeface="Arial"/>
                <a:ea typeface="Arial"/>
                <a:cs typeface="Arial"/>
                <a:sym typeface="Arial"/>
              </a:rPr>
              <a:t>c Anna Shvets/Pexels</a:t>
            </a:r>
            <a:endParaRPr sz="700" b="0" i="1" u="none" strike="noStrike" cap="none">
              <a:solidFill>
                <a:srgbClr val="595959"/>
              </a:solidFill>
              <a:latin typeface="Arial"/>
              <a:ea typeface="Arial"/>
              <a:cs typeface="Arial"/>
              <a:sym typeface="Arial"/>
            </a:endParaRPr>
          </a:p>
        </p:txBody>
      </p:sp>
      <p:sp>
        <p:nvSpPr>
          <p:cNvPr id="418" name="Google Shape;418;p27"/>
          <p:cNvSpPr txBox="1">
            <a:spLocks noGrp="1"/>
          </p:cNvSpPr>
          <p:nvPr>
            <p:ph type="title"/>
          </p:nvPr>
        </p:nvSpPr>
        <p:spPr>
          <a:xfrm>
            <a:off x="311700" y="12698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Power Teams</a:t>
            </a:r>
            <a:endParaRPr sz="3120" b="1">
              <a:solidFill>
                <a:srgbClr val="217C3C"/>
              </a:solidFill>
              <a:latin typeface="Noto Sans JP"/>
              <a:ea typeface="Noto Sans JP"/>
              <a:cs typeface="Noto Sans JP"/>
              <a:sym typeface="Noto Sans JP"/>
            </a:endParaRPr>
          </a:p>
        </p:txBody>
      </p:sp>
      <p:sp>
        <p:nvSpPr>
          <p:cNvPr id="419" name="Google Shape;419;p27"/>
          <p:cNvSpPr txBox="1">
            <a:spLocks noGrp="1"/>
          </p:cNvSpPr>
          <p:nvPr>
            <p:ph type="body" idx="1"/>
          </p:nvPr>
        </p:nvSpPr>
        <p:spPr>
          <a:xfrm>
            <a:off x="311700" y="1977250"/>
            <a:ext cx="52554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1200"/>
              </a:spcAft>
              <a:buSzPts val="1800"/>
              <a:buNone/>
            </a:pPr>
            <a:endParaRPr/>
          </a:p>
        </p:txBody>
      </p:sp>
      <p:sp>
        <p:nvSpPr>
          <p:cNvPr id="420" name="Google Shape;420;p27"/>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7"/>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 name="Google Shape;422;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23" name="Google Shape;423;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24" name="Google Shape;424;p27"/>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26" name="Google Shape;426;p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45852" y="1108900"/>
            <a:ext cx="7614377" cy="42847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3"/>
          <p:cNvSpPr txBox="1"/>
          <p:nvPr/>
        </p:nvSpPr>
        <p:spPr>
          <a:xfrm>
            <a:off x="311700" y="8022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217C3C"/>
                </a:solidFill>
                <a:latin typeface="Noto Sans JP"/>
                <a:ea typeface="Noto Sans JP"/>
                <a:cs typeface="Noto Sans JP"/>
                <a:sym typeface="Noto Sans JP"/>
              </a:rPr>
              <a:t>Work together. Create together. </a:t>
            </a:r>
            <a:endParaRPr sz="3120" b="1" i="0" u="none" strike="noStrike" cap="none">
              <a:solidFill>
                <a:srgbClr val="217C3C"/>
              </a:solidFill>
              <a:latin typeface="Noto Sans JP"/>
              <a:ea typeface="Noto Sans JP"/>
              <a:cs typeface="Noto Sans JP"/>
              <a:sym typeface="Noto Sans JP"/>
            </a:endParaRPr>
          </a:p>
        </p:txBody>
      </p:sp>
      <p:sp>
        <p:nvSpPr>
          <p:cNvPr id="432" name="Google Shape;432;p63"/>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4" name="Google Shape;434;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35" name="Google Shape;435;p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36" name="Google Shape;436;p6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p6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38" name="Google Shape;438;p63" descr="idea icon"/>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4298" y="2389539"/>
            <a:ext cx="594150" cy="594150"/>
          </a:xfrm>
          <a:prstGeom prst="rect">
            <a:avLst/>
          </a:prstGeom>
          <a:noFill/>
          <a:ln>
            <a:noFill/>
          </a:ln>
        </p:spPr>
      </p:pic>
      <p:sp>
        <p:nvSpPr>
          <p:cNvPr id="439" name="Google Shape;439;p63"/>
          <p:cNvSpPr txBox="1"/>
          <p:nvPr/>
        </p:nvSpPr>
        <p:spPr>
          <a:xfrm>
            <a:off x="4690898" y="1802575"/>
            <a:ext cx="4597800" cy="3927000"/>
          </a:xfrm>
          <a:prstGeom prst="rect">
            <a:avLst/>
          </a:prstGeom>
          <a:noFill/>
          <a:ln>
            <a:noFill/>
          </a:ln>
        </p:spPr>
        <p:txBody>
          <a:bodyPr spcFirstLastPara="1" wrap="square" lIns="91425" tIns="91425" rIns="91425" bIns="91425" anchor="t" anchorCtr="0">
            <a:normAutofit/>
          </a:bodyPr>
          <a:lstStyle/>
          <a:p>
            <a:pPr marL="0" marR="0" lvl="0" indent="0" algn="l" rtl="0">
              <a:lnSpc>
                <a:spcPct val="150000"/>
              </a:lnSpc>
              <a:spcBef>
                <a:spcPts val="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Kindness is Key</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All In, All Together</a:t>
            </a:r>
            <a:endParaRPr sz="1700" b="1"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Differences = Strength</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120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Mistakes Make Us Better</a:t>
            </a:r>
            <a:br>
              <a:rPr lang="en-GB" sz="1700" b="1" i="0" u="none" strike="noStrike" cap="none">
                <a:solidFill>
                  <a:srgbClr val="217C3C"/>
                </a:solidFill>
                <a:latin typeface="Noto Sans JP"/>
                <a:ea typeface="Noto Sans JP"/>
                <a:cs typeface="Noto Sans JP"/>
                <a:sym typeface="Noto Sans JP"/>
              </a:rPr>
            </a:br>
            <a:endParaRPr sz="2000" b="0" i="0" u="none" strike="noStrike" cap="none">
              <a:solidFill>
                <a:srgbClr val="217C3C"/>
              </a:solidFill>
              <a:latin typeface="Noto Sans JP"/>
              <a:ea typeface="Noto Sans JP"/>
              <a:cs typeface="Noto Sans JP"/>
              <a:sym typeface="Noto Sans JP"/>
            </a:endParaRPr>
          </a:p>
        </p:txBody>
      </p:sp>
      <p:pic>
        <p:nvPicPr>
          <p:cNvPr id="440" name="Google Shape;440;p63" descr="an icon for teamwork"/>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60436" y="1771586"/>
            <a:ext cx="594150" cy="572698"/>
          </a:xfrm>
          <a:prstGeom prst="rect">
            <a:avLst/>
          </a:prstGeom>
          <a:noFill/>
          <a:ln>
            <a:noFill/>
          </a:ln>
        </p:spPr>
      </p:pic>
      <p:sp>
        <p:nvSpPr>
          <p:cNvPr id="441" name="Google Shape;441;p63"/>
          <p:cNvSpPr txBox="1"/>
          <p:nvPr/>
        </p:nvSpPr>
        <p:spPr>
          <a:xfrm>
            <a:off x="1098683" y="1840756"/>
            <a:ext cx="4597800" cy="3927000"/>
          </a:xfrm>
          <a:prstGeom prst="rect">
            <a:avLst/>
          </a:prstGeom>
          <a:noFill/>
          <a:ln>
            <a:noFill/>
          </a:ln>
        </p:spPr>
        <p:txBody>
          <a:bodyPr spcFirstLastPara="1" wrap="square" lIns="91425" tIns="91425" rIns="91425" bIns="91425" anchor="t" anchorCtr="0">
            <a:normAutofit/>
          </a:bodyPr>
          <a:lstStyle/>
          <a:p>
            <a:pPr marL="0" marR="0" lvl="0" indent="0" algn="l" rtl="0">
              <a:lnSpc>
                <a:spcPct val="150000"/>
              </a:lnSpc>
              <a:spcBef>
                <a:spcPts val="0"/>
              </a:spcBef>
              <a:spcAft>
                <a:spcPts val="0"/>
              </a:spcAft>
              <a:buClr>
                <a:srgbClr val="000000"/>
              </a:buClr>
              <a:buSzPts val="1700"/>
              <a:buFont typeface="Arial"/>
              <a:buNone/>
            </a:pPr>
            <a:r>
              <a:rPr lang="en-GB" sz="1700" b="1" i="0" u="none" strike="noStrike" cap="none">
                <a:solidFill>
                  <a:srgbClr val="217C3C"/>
                </a:solidFill>
                <a:latin typeface="Arial"/>
                <a:ea typeface="Arial"/>
                <a:cs typeface="Arial"/>
                <a:sym typeface="Arial"/>
              </a:rPr>
              <a:t>T</a:t>
            </a:r>
            <a:r>
              <a:rPr lang="en-GB" sz="1700" b="1" i="0" u="none" strike="noStrike" cap="none">
                <a:solidFill>
                  <a:srgbClr val="217C3C"/>
                </a:solidFill>
                <a:latin typeface="Noto Sans JP"/>
                <a:ea typeface="Noto Sans JP"/>
                <a:cs typeface="Noto Sans JP"/>
                <a:sym typeface="Noto Sans JP"/>
              </a:rPr>
              <a:t>eamwork = Success</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No Idea’s Too Wild</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Level It Up</a:t>
            </a:r>
            <a:endParaRPr sz="1700" b="1"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Lead by Listening</a:t>
            </a:r>
            <a:endParaRPr sz="2000" b="0" i="0" u="none" strike="noStrike" cap="none">
              <a:solidFill>
                <a:srgbClr val="217C3C"/>
              </a:solidFill>
              <a:latin typeface="Noto Sans JP"/>
              <a:ea typeface="Noto Sans JP"/>
              <a:cs typeface="Noto Sans JP"/>
              <a:sym typeface="Noto Sans JP"/>
            </a:endParaRPr>
          </a:p>
        </p:txBody>
      </p:sp>
      <p:pic>
        <p:nvPicPr>
          <p:cNvPr id="442" name="Google Shape;442;p63" descr="an icon for build it up"/>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7290" y="3001694"/>
            <a:ext cx="268165" cy="393600"/>
          </a:xfrm>
          <a:prstGeom prst="rect">
            <a:avLst/>
          </a:prstGeom>
          <a:noFill/>
          <a:ln>
            <a:noFill/>
          </a:ln>
        </p:spPr>
      </p:pic>
      <p:pic>
        <p:nvPicPr>
          <p:cNvPr id="443" name="Google Shape;443;p63" descr="an icon for listen"/>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31015" y="3626752"/>
            <a:ext cx="220713" cy="333450"/>
          </a:xfrm>
          <a:prstGeom prst="rect">
            <a:avLst/>
          </a:prstGeom>
          <a:noFill/>
          <a:ln>
            <a:noFill/>
          </a:ln>
        </p:spPr>
      </p:pic>
      <p:pic>
        <p:nvPicPr>
          <p:cNvPr id="444" name="Google Shape;444;p63" descr="an icon for belongi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219725" y="2403232"/>
            <a:ext cx="471173" cy="485161"/>
          </a:xfrm>
          <a:prstGeom prst="rect">
            <a:avLst/>
          </a:prstGeom>
          <a:noFill/>
          <a:ln>
            <a:noFill/>
          </a:ln>
        </p:spPr>
      </p:pic>
      <p:pic>
        <p:nvPicPr>
          <p:cNvPr id="445" name="Google Shape;445;p63" descr="an icon for being kin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223744" y="1840756"/>
            <a:ext cx="471173" cy="483907"/>
          </a:xfrm>
          <a:prstGeom prst="rect">
            <a:avLst/>
          </a:prstGeom>
          <a:noFill/>
          <a:ln>
            <a:noFill/>
          </a:ln>
        </p:spPr>
      </p:pic>
      <p:pic>
        <p:nvPicPr>
          <p:cNvPr id="446" name="Google Shape;446;p63" descr="mistakes icon"/>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158050" y="3467800"/>
            <a:ext cx="496573" cy="496573"/>
          </a:xfrm>
          <a:prstGeom prst="rect">
            <a:avLst/>
          </a:prstGeom>
          <a:noFill/>
          <a:ln>
            <a:noFill/>
          </a:ln>
        </p:spPr>
      </p:pic>
      <p:pic>
        <p:nvPicPr>
          <p:cNvPr id="447" name="Google Shape;447;p63" descr="differences icon"/>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185431" y="3023088"/>
            <a:ext cx="471173" cy="3508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p:nvPr/>
        </p:nvSpPr>
        <p:spPr>
          <a:xfrm>
            <a:off x="-283147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605807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txBox="1"/>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000000"/>
              </a:buClr>
              <a:buSzPts val="3500"/>
              <a:buFont typeface="Arial"/>
              <a:buNone/>
            </a:pPr>
            <a:r>
              <a:rPr lang="en-GB" sz="3500" b="0" i="0" u="none" strike="noStrike" cap="none">
                <a:solidFill>
                  <a:srgbClr val="FFFFFF"/>
                </a:solidFill>
                <a:latin typeface="Noto Sans JP"/>
                <a:ea typeface="Noto Sans JP"/>
                <a:cs typeface="Noto Sans JP"/>
                <a:sym typeface="Noto Sans JP"/>
              </a:rPr>
              <a:t>Lesson 1</a:t>
            </a:r>
            <a:endParaRPr sz="3500" b="0" i="0" u="none" strike="noStrike" cap="none">
              <a:solidFill>
                <a:srgbClr val="FFFFFF"/>
              </a:solidFill>
              <a:latin typeface="Noto Sans JP"/>
              <a:ea typeface="Noto Sans JP"/>
              <a:cs typeface="Noto Sans JP"/>
              <a:sym typeface="Noto Sans JP"/>
            </a:endParaRPr>
          </a:p>
        </p:txBody>
      </p:sp>
      <p:sp>
        <p:nvSpPr>
          <p:cNvPr id="74" name="Google Shape;74;p2"/>
          <p:cNvSpPr txBo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800"/>
              <a:buFont typeface="Arial"/>
              <a:buNone/>
            </a:pPr>
            <a:r>
              <a:rPr lang="en-GB" sz="5800" b="1" i="0" u="none" strike="noStrike" cap="none">
                <a:solidFill>
                  <a:srgbClr val="FFD400"/>
                </a:solidFill>
                <a:latin typeface="Noto Sans JP"/>
                <a:ea typeface="Noto Sans JP"/>
                <a:cs typeface="Noto Sans JP"/>
                <a:sym typeface="Noto Sans JP"/>
              </a:rPr>
              <a:t>Immerse</a:t>
            </a:r>
            <a:endParaRPr sz="5800" b="1" i="0" u="none" strike="noStrike" cap="none">
              <a:solidFill>
                <a:srgbClr val="FFD400"/>
              </a:solidFill>
              <a:latin typeface="Noto Sans JP"/>
              <a:ea typeface="Noto Sans JP"/>
              <a:cs typeface="Noto Sans JP"/>
              <a:sym typeface="Noto Sans JP"/>
            </a:endParaRPr>
          </a:p>
        </p:txBody>
      </p:sp>
      <p:pic>
        <p:nvPicPr>
          <p:cNvPr id="75" name="Google Shape;75;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76" name="Google Shape;76;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77" name="Google Shape;77;p2"/>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 name="Google Shape;78;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79" name="Google Shape;79;p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58375" y="0"/>
            <a:ext cx="1985625" cy="1841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4"/>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64"/>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pic>
        <p:nvPicPr>
          <p:cNvPr id="454" name="Google Shape;454;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pic>
        <p:nvPicPr>
          <p:cNvPr id="455" name="Google Shape;455;p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56" name="Google Shape;456;p6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57" name="Google Shape;457;p64"/>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 name="Google Shape;458;p6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459" name="Google Shape;459;p64"/>
          <p:cNvSpPr txBox="1"/>
          <p:nvPr/>
        </p:nvSpPr>
        <p:spPr>
          <a:xfrm>
            <a:off x="583625" y="1659775"/>
            <a:ext cx="4531200" cy="3416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000000"/>
              </a:buClr>
              <a:buSzPts val="1900"/>
              <a:buFont typeface="Arial"/>
              <a:buNone/>
            </a:pPr>
            <a:r>
              <a:rPr lang="en-GB" sz="1900" b="1" i="0" u="none" strike="noStrike" cap="none">
                <a:solidFill>
                  <a:srgbClr val="EFEDED"/>
                </a:solidFill>
                <a:latin typeface="Noto Sans JP"/>
                <a:ea typeface="Noto Sans JP"/>
                <a:cs typeface="Noto Sans JP"/>
                <a:sym typeface="Noto Sans JP"/>
              </a:rPr>
              <a:t>Create something that tackles loneliness and helps local people feel connected</a:t>
            </a:r>
            <a:r>
              <a:rPr lang="en-GB" sz="1900" b="0" i="0" u="none" strike="noStrike" cap="none">
                <a:solidFill>
                  <a:srgbClr val="EFEDED"/>
                </a:solidFill>
                <a:latin typeface="Noto Sans JP"/>
                <a:ea typeface="Noto Sans JP"/>
                <a:cs typeface="Noto Sans JP"/>
                <a:sym typeface="Noto Sans JP"/>
              </a:rPr>
              <a:t>.</a:t>
            </a:r>
            <a:endParaRPr sz="1900" b="0" i="0" u="none" strike="noStrike" cap="none">
              <a:solidFill>
                <a:srgbClr val="EFEDED"/>
              </a:solidFill>
              <a:latin typeface="Noto Sans JP"/>
              <a:ea typeface="Noto Sans JP"/>
              <a:cs typeface="Noto Sans JP"/>
              <a:sym typeface="Noto Sans JP"/>
            </a:endParaRPr>
          </a:p>
        </p:txBody>
      </p:sp>
      <p:pic>
        <p:nvPicPr>
          <p:cNvPr id="460" name="Google Shape;460;p64" title="Large.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604585">
            <a:off x="5494356" y="1697405"/>
            <a:ext cx="3009685" cy="2257264"/>
          </a:xfrm>
          <a:prstGeom prst="rect">
            <a:avLst/>
          </a:prstGeom>
          <a:noFill/>
          <a:ln w="19050" cap="flat" cmpd="sng">
            <a:solidFill>
              <a:srgbClr val="FFFFFF"/>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24750" y="2810975"/>
            <a:ext cx="2525050" cy="2525050"/>
          </a:xfrm>
          <a:prstGeom prst="rect">
            <a:avLst/>
          </a:prstGeom>
          <a:noFill/>
          <a:ln>
            <a:noFill/>
          </a:ln>
        </p:spPr>
      </p:pic>
      <p:pic>
        <p:nvPicPr>
          <p:cNvPr id="466" name="Google Shape;466;p65" title="image-from-rawpixel-id-112210-jpeg.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3474" y="2571750"/>
            <a:ext cx="3608556" cy="2408725"/>
          </a:xfrm>
          <a:prstGeom prst="rect">
            <a:avLst/>
          </a:prstGeom>
          <a:noFill/>
          <a:ln>
            <a:noFill/>
          </a:ln>
        </p:spPr>
      </p:pic>
      <p:sp>
        <p:nvSpPr>
          <p:cNvPr id="467" name="Google Shape;467;p65"/>
          <p:cNvSpPr txBox="1"/>
          <p:nvPr/>
        </p:nvSpPr>
        <p:spPr>
          <a:xfrm>
            <a:off x="241675" y="10715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9D2E8C"/>
                </a:solidFill>
                <a:latin typeface="Noto Sans JP"/>
                <a:ea typeface="Noto Sans JP"/>
                <a:cs typeface="Noto Sans JP"/>
                <a:sym typeface="Noto Sans JP"/>
              </a:rPr>
              <a:t>Design Challenge </a:t>
            </a:r>
            <a:br>
              <a:rPr lang="en-GB" sz="3120" b="1" i="0" u="none" strike="noStrike" cap="none">
                <a:solidFill>
                  <a:srgbClr val="9D2E8C"/>
                </a:solidFill>
                <a:latin typeface="Noto Sans JP"/>
                <a:ea typeface="Noto Sans JP"/>
                <a:cs typeface="Noto Sans JP"/>
                <a:sym typeface="Noto Sans JP"/>
              </a:rPr>
            </a:br>
            <a:r>
              <a:rPr lang="en-GB" sz="3120" b="1" i="0" u="none" strike="noStrike" cap="none">
                <a:solidFill>
                  <a:srgbClr val="9D2E8C"/>
                </a:solidFill>
                <a:latin typeface="Noto Sans JP"/>
                <a:ea typeface="Noto Sans JP"/>
                <a:cs typeface="Noto Sans JP"/>
                <a:sym typeface="Noto Sans JP"/>
              </a:rPr>
              <a:t>Inspiration</a:t>
            </a:r>
            <a:endParaRPr sz="3120" b="1" i="0" u="none" strike="noStrike" cap="none">
              <a:solidFill>
                <a:srgbClr val="9D2E8C"/>
              </a:solidFill>
              <a:latin typeface="Noto Sans JP"/>
              <a:ea typeface="Noto Sans JP"/>
              <a:cs typeface="Noto Sans JP"/>
              <a:sym typeface="Noto Sans JP"/>
            </a:endParaRPr>
          </a:p>
        </p:txBody>
      </p:sp>
      <p:pic>
        <p:nvPicPr>
          <p:cNvPr id="468" name="Google Shape;468;p65" title="image-from-rawpixel-id-12765176-jpeg.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65800" y="948273"/>
            <a:ext cx="2731425" cy="2194976"/>
          </a:xfrm>
          <a:prstGeom prst="rect">
            <a:avLst/>
          </a:prstGeom>
          <a:noFill/>
          <a:ln w="19050" cap="flat" cmpd="sng">
            <a:solidFill>
              <a:srgbClr val="FFFFFF"/>
            </a:solidFill>
            <a:prstDash val="solid"/>
            <a:round/>
            <a:headEnd type="none" w="sm" len="sm"/>
            <a:tailEnd type="none" w="sm" len="sm"/>
          </a:ln>
        </p:spPr>
      </p:pic>
      <p:pic>
        <p:nvPicPr>
          <p:cNvPr id="469" name="Google Shape;469;p65" title="image-from-rawpixel-id-17288748-jpeg.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58598">
            <a:off x="6543674" y="1025151"/>
            <a:ext cx="2914649" cy="1943099"/>
          </a:xfrm>
          <a:prstGeom prst="rect">
            <a:avLst/>
          </a:prstGeom>
          <a:noFill/>
          <a:ln w="19050" cap="flat" cmpd="sng">
            <a:solidFill>
              <a:srgbClr val="FFFFFF"/>
            </a:solidFill>
            <a:prstDash val="solid"/>
            <a:round/>
            <a:headEnd type="none" w="sm" len="sm"/>
            <a:tailEnd type="none" w="sm" len="sm"/>
          </a:ln>
        </p:spPr>
      </p:pic>
      <p:pic>
        <p:nvPicPr>
          <p:cNvPr id="470" name="Google Shape;470;p65" title="children-at-the-raf-alconbury-elementary-school-sit-56ffcd.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35450" y="2810975"/>
            <a:ext cx="3018276" cy="2057400"/>
          </a:xfrm>
          <a:prstGeom prst="rect">
            <a:avLst/>
          </a:prstGeom>
          <a:noFill/>
          <a:ln w="19050" cap="flat" cmpd="sng">
            <a:solidFill>
              <a:srgbClr val="FFFFFF"/>
            </a:solidFill>
            <a:prstDash val="solid"/>
            <a:round/>
            <a:headEnd type="none" w="sm" len="sm"/>
            <a:tailEnd type="none" w="sm" len="sm"/>
          </a:ln>
        </p:spPr>
      </p:pic>
      <p:sp>
        <p:nvSpPr>
          <p:cNvPr id="471" name="Google Shape;471;p65"/>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65"/>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p6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74" name="Google Shape;474;p6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75" name="Google Shape;475;p6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6" name="Google Shape;476;p6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6"/>
          <p:cNvSpPr/>
          <p:nvPr/>
        </p:nvSpPr>
        <p:spPr>
          <a:xfrm>
            <a:off x="0" y="0"/>
            <a:ext cx="9144000" cy="5143500"/>
          </a:xfrm>
          <a:prstGeom prst="rect">
            <a:avLst/>
          </a:prstGeom>
          <a:solidFill>
            <a:srgbClr val="217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6"/>
          <p:cNvSpPr/>
          <p:nvPr/>
        </p:nvSpPr>
        <p:spPr>
          <a:xfrm>
            <a:off x="537067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3" name="Google Shape;483;p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84" name="Google Shape;484;p6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p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486" name="Google Shape;486;p6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86000" y="153050"/>
            <a:ext cx="2357999" cy="1570351"/>
          </a:xfrm>
          <a:prstGeom prst="rect">
            <a:avLst/>
          </a:prstGeom>
          <a:noFill/>
          <a:ln>
            <a:noFill/>
          </a:ln>
        </p:spPr>
      </p:pic>
      <p:sp>
        <p:nvSpPr>
          <p:cNvPr id="487" name="Google Shape;487;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8F9FA"/>
                </a:solidFill>
                <a:latin typeface="Noto Sans JP"/>
                <a:ea typeface="Noto Sans JP"/>
                <a:cs typeface="Noto Sans JP"/>
                <a:sym typeface="Noto Sans JP"/>
              </a:rPr>
              <a:t>Let’s Build the Change!</a:t>
            </a:r>
            <a:endParaRPr sz="3120" b="1">
              <a:solidFill>
                <a:srgbClr val="F8F9FA"/>
              </a:solidFill>
              <a:latin typeface="Noto Sans JP"/>
              <a:ea typeface="Noto Sans JP"/>
              <a:cs typeface="Noto Sans JP"/>
              <a:sym typeface="Noto Sans JP"/>
            </a:endParaRPr>
          </a:p>
        </p:txBody>
      </p:sp>
      <p:pic>
        <p:nvPicPr>
          <p:cNvPr id="488" name="Google Shape;488;p6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05900" y="676527"/>
            <a:ext cx="3662225" cy="3662250"/>
          </a:xfrm>
          <a:prstGeom prst="rect">
            <a:avLst/>
          </a:prstGeom>
          <a:noFill/>
          <a:ln>
            <a:noFill/>
          </a:ln>
        </p:spPr>
      </p:pic>
      <p:sp>
        <p:nvSpPr>
          <p:cNvPr id="489" name="Google Shape;489;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
        <p:nvSpPr>
          <p:cNvPr id="490" name="Google Shape;490;p66"/>
          <p:cNvSpPr txBox="1"/>
          <p:nvPr/>
        </p:nvSpPr>
        <p:spPr>
          <a:xfrm>
            <a:off x="311700" y="16690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Brainstorm ideas</a:t>
            </a:r>
            <a:endParaRPr sz="1575" b="0" i="0" u="none" strike="noStrike" cap="none">
              <a:solidFill>
                <a:srgbClr val="000000"/>
              </a:solidFill>
              <a:latin typeface="Arial"/>
              <a:ea typeface="Arial"/>
              <a:cs typeface="Arial"/>
              <a:sym typeface="Arial"/>
            </a:endParaRPr>
          </a:p>
        </p:txBody>
      </p:sp>
      <p:sp>
        <p:nvSpPr>
          <p:cNvPr id="491" name="Google Shape;491;p66"/>
          <p:cNvSpPr txBox="1"/>
          <p:nvPr/>
        </p:nvSpPr>
        <p:spPr>
          <a:xfrm>
            <a:off x="311700" y="21004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Design your space</a:t>
            </a:r>
            <a:endParaRPr sz="1575" b="0" i="0" u="none" strike="noStrike" cap="none">
              <a:solidFill>
                <a:srgbClr val="000000"/>
              </a:solidFill>
              <a:latin typeface="Arial"/>
              <a:ea typeface="Arial"/>
              <a:cs typeface="Arial"/>
              <a:sym typeface="Arial"/>
            </a:endParaRPr>
          </a:p>
        </p:txBody>
      </p:sp>
      <p:sp>
        <p:nvSpPr>
          <p:cNvPr id="492" name="Google Shape;492;p66"/>
          <p:cNvSpPr txBox="1"/>
          <p:nvPr/>
        </p:nvSpPr>
        <p:spPr>
          <a:xfrm>
            <a:off x="311700" y="25430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Create a model</a:t>
            </a:r>
            <a:endParaRPr sz="1575" b="0" i="0" u="none" strike="noStrike" cap="none">
              <a:solidFill>
                <a:srgbClr val="000000"/>
              </a:solidFill>
              <a:latin typeface="Arial"/>
              <a:ea typeface="Arial"/>
              <a:cs typeface="Arial"/>
              <a:sym typeface="Arial"/>
            </a:endParaRPr>
          </a:p>
        </p:txBody>
      </p:sp>
      <p:sp>
        <p:nvSpPr>
          <p:cNvPr id="493" name="Google Shape;493;p66"/>
          <p:cNvSpPr txBox="1"/>
          <p:nvPr/>
        </p:nvSpPr>
        <p:spPr>
          <a:xfrm>
            <a:off x="311700" y="2957663"/>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Write a description</a:t>
            </a:r>
            <a:endParaRPr sz="1575" b="0" i="0" u="none" strike="noStrike" cap="none">
              <a:solidFill>
                <a:srgbClr val="000000"/>
              </a:solidFill>
              <a:latin typeface="Arial"/>
              <a:ea typeface="Arial"/>
              <a:cs typeface="Arial"/>
              <a:sym typeface="Arial"/>
            </a:endParaRPr>
          </a:p>
        </p:txBody>
      </p:sp>
      <p:sp>
        <p:nvSpPr>
          <p:cNvPr id="494" name="Google Shape;494;p66"/>
          <p:cNvSpPr txBox="1"/>
          <p:nvPr/>
        </p:nvSpPr>
        <p:spPr>
          <a:xfrm>
            <a:off x="311700" y="33818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Share your solution</a:t>
            </a:r>
            <a:endParaRPr sz="1575" b="0" i="0" u="none" strike="noStrike" cap="none">
              <a:solidFill>
                <a:srgbClr val="000000"/>
              </a:solidFill>
              <a:latin typeface="Arial"/>
              <a:ea typeface="Arial"/>
              <a:cs typeface="Arial"/>
              <a:sym typeface="Arial"/>
            </a:endParaRPr>
          </a:p>
        </p:txBody>
      </p:sp>
      <p:sp>
        <p:nvSpPr>
          <p:cNvPr id="495" name="Google Shape;495;p66"/>
          <p:cNvSpPr txBox="1"/>
          <p:nvPr/>
        </p:nvSpPr>
        <p:spPr>
          <a:xfrm>
            <a:off x="311700" y="376877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Enter our competition</a:t>
            </a:r>
            <a:endParaRPr sz="1575"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07669" y="5"/>
            <a:ext cx="9946588" cy="5594976"/>
          </a:xfrm>
          <a:prstGeom prst="rect">
            <a:avLst/>
          </a:prstGeom>
          <a:noFill/>
          <a:ln>
            <a:noFill/>
          </a:ln>
        </p:spPr>
      </p:pic>
      <p:sp>
        <p:nvSpPr>
          <p:cNvPr id="501" name="Google Shape;501;p67"/>
          <p:cNvSpPr/>
          <p:nvPr/>
        </p:nvSpPr>
        <p:spPr>
          <a:xfrm>
            <a:off x="-1681675" y="0"/>
            <a:ext cx="66996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p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03" name="Google Shape;503;p6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4" name="Google Shape;504;p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505" name="Google Shape;505;p6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9625" y="578196"/>
            <a:ext cx="1633326" cy="640425"/>
          </a:xfrm>
          <a:prstGeom prst="rect">
            <a:avLst/>
          </a:prstGeom>
          <a:noFill/>
          <a:ln>
            <a:noFill/>
          </a:ln>
        </p:spPr>
      </p:pic>
      <p:sp>
        <p:nvSpPr>
          <p:cNvPr id="506" name="Google Shape;506;p67"/>
          <p:cNvSpPr txBox="1"/>
          <p:nvPr/>
        </p:nvSpPr>
        <p:spPr>
          <a:xfrm>
            <a:off x="311700" y="13988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FFD400"/>
                </a:solidFill>
                <a:latin typeface="Noto Sans JP"/>
                <a:ea typeface="Noto Sans JP"/>
                <a:cs typeface="Noto Sans JP"/>
                <a:sym typeface="Noto Sans JP"/>
              </a:rPr>
              <a:t>Iterate</a:t>
            </a:r>
            <a:endParaRPr sz="3120" b="1" i="0" u="none" strike="noStrike" cap="none">
              <a:solidFill>
                <a:srgbClr val="FFD400"/>
              </a:solidFill>
              <a:latin typeface="Noto Sans JP"/>
              <a:ea typeface="Noto Sans JP"/>
              <a:cs typeface="Noto Sans JP"/>
              <a:sym typeface="Noto Sans JP"/>
            </a:endParaRPr>
          </a:p>
        </p:txBody>
      </p:sp>
      <p:sp>
        <p:nvSpPr>
          <p:cNvPr id="507" name="Google Shape;507;p67"/>
          <p:cNvSpPr txBox="1"/>
          <p:nvPr/>
        </p:nvSpPr>
        <p:spPr>
          <a:xfrm>
            <a:off x="311700" y="2185850"/>
            <a:ext cx="4006800" cy="3151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rgbClr val="FFFFFF"/>
                </a:solidFill>
                <a:latin typeface="Noto Sans JP"/>
                <a:ea typeface="Noto Sans JP"/>
                <a:cs typeface="Noto Sans JP"/>
                <a:sym typeface="Noto Sans JP"/>
              </a:rPr>
              <a:t>Join up</a:t>
            </a:r>
            <a:endParaRPr sz="2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rgbClr val="FFFFFF"/>
                </a:solidFill>
                <a:latin typeface="Noto Sans JP"/>
                <a:ea typeface="Noto Sans JP"/>
                <a:cs typeface="Noto Sans JP"/>
                <a:sym typeface="Noto Sans JP"/>
              </a:rPr>
              <a:t>Share ideas</a:t>
            </a:r>
            <a:endParaRPr sz="2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rgbClr val="FFFFFF"/>
                </a:solidFill>
                <a:latin typeface="Noto Sans JP"/>
                <a:ea typeface="Noto Sans JP"/>
                <a:cs typeface="Noto Sans JP"/>
                <a:sym typeface="Noto Sans JP"/>
              </a:rPr>
              <a:t>Give feedback</a:t>
            </a:r>
            <a:endParaRPr sz="2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rgbClr val="FFFFFF"/>
                </a:solidFill>
                <a:latin typeface="Noto Sans JP"/>
                <a:ea typeface="Noto Sans JP"/>
                <a:cs typeface="Noto Sans JP"/>
                <a:sym typeface="Noto Sans JP"/>
              </a:rPr>
              <a:t>Make improvements! </a:t>
            </a:r>
            <a:endParaRPr sz="1500" b="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4">
            <a:off x="4572001" y="16"/>
            <a:ext cx="7717048" cy="5143470"/>
          </a:xfrm>
          <a:prstGeom prst="rect">
            <a:avLst/>
          </a:prstGeom>
          <a:noFill/>
          <a:ln>
            <a:noFill/>
          </a:ln>
          <a:effectLst>
            <a:outerShdw blurRad="57150" dist="66675" dir="7980000" algn="bl" rotWithShape="0">
              <a:srgbClr val="000000">
                <a:alpha val="48627"/>
              </a:srgbClr>
            </a:outerShdw>
          </a:effectLst>
        </p:spPr>
      </p:pic>
      <p:sp>
        <p:nvSpPr>
          <p:cNvPr id="513" name="Google Shape;513;p68"/>
          <p:cNvSpPr/>
          <p:nvPr/>
        </p:nvSpPr>
        <p:spPr>
          <a:xfrm>
            <a:off x="-4366450"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4" name="Google Shape;514;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15" name="Google Shape;515;p6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6" name="Google Shape;516;p6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517" name="Google Shape;517;p68"/>
          <p:cNvSpPr txBox="1"/>
          <p:nvPr/>
        </p:nvSpPr>
        <p:spPr>
          <a:xfrm>
            <a:off x="268075" y="1081075"/>
            <a:ext cx="8949900"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3100" b="1" i="0" u="none" strike="noStrike" cap="none">
                <a:solidFill>
                  <a:srgbClr val="FFD400"/>
                </a:solidFill>
                <a:latin typeface="Noto Sans JP"/>
                <a:ea typeface="Noto Sans JP"/>
                <a:cs typeface="Noto Sans JP"/>
                <a:sym typeface="Noto Sans JP"/>
              </a:rPr>
              <a:t>Final Checklist</a:t>
            </a:r>
            <a:endParaRPr sz="3100" b="1" i="0" u="none" strike="noStrike" cap="none">
              <a:solidFill>
                <a:srgbClr val="FFD400"/>
              </a:solidFill>
              <a:latin typeface="Noto Sans JP"/>
              <a:ea typeface="Noto Sans JP"/>
              <a:cs typeface="Noto Sans JP"/>
              <a:sym typeface="Noto Sans JP"/>
            </a:endParaRPr>
          </a:p>
        </p:txBody>
      </p:sp>
      <p:pic>
        <p:nvPicPr>
          <p:cNvPr id="518" name="Google Shape;518;p6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9925" y="328521"/>
            <a:ext cx="1633326" cy="640425"/>
          </a:xfrm>
          <a:prstGeom prst="rect">
            <a:avLst/>
          </a:prstGeom>
          <a:noFill/>
          <a:ln>
            <a:noFill/>
          </a:ln>
        </p:spPr>
      </p:pic>
      <p:sp>
        <p:nvSpPr>
          <p:cNvPr id="519" name="Google Shape;519;p68"/>
          <p:cNvSpPr txBox="1"/>
          <p:nvPr/>
        </p:nvSpPr>
        <p:spPr>
          <a:xfrm>
            <a:off x="311700" y="2159375"/>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Labelled your final design?</a:t>
            </a:r>
            <a:endParaRPr sz="1475" b="0" i="0" u="none" strike="noStrike" cap="none">
              <a:solidFill>
                <a:srgbClr val="000000"/>
              </a:solidFill>
              <a:latin typeface="Arial"/>
              <a:ea typeface="Arial"/>
              <a:cs typeface="Arial"/>
              <a:sym typeface="Arial"/>
            </a:endParaRPr>
          </a:p>
        </p:txBody>
      </p:sp>
      <p:sp>
        <p:nvSpPr>
          <p:cNvPr id="520" name="Google Shape;520;p68"/>
          <p:cNvSpPr txBox="1"/>
          <p:nvPr/>
        </p:nvSpPr>
        <p:spPr>
          <a:xfrm>
            <a:off x="311700" y="2590800"/>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Written a description of your solution</a:t>
            </a:r>
            <a:endParaRPr sz="1475" b="0" i="0" u="none" strike="noStrike" cap="none">
              <a:solidFill>
                <a:srgbClr val="000000"/>
              </a:solidFill>
              <a:latin typeface="Arial"/>
              <a:ea typeface="Arial"/>
              <a:cs typeface="Arial"/>
              <a:sym typeface="Arial"/>
            </a:endParaRPr>
          </a:p>
        </p:txBody>
      </p:sp>
      <p:sp>
        <p:nvSpPr>
          <p:cNvPr id="521" name="Google Shape;521;p68"/>
          <p:cNvSpPr txBox="1"/>
          <p:nvPr/>
        </p:nvSpPr>
        <p:spPr>
          <a:xfrm>
            <a:off x="311700" y="3033400"/>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Got your model ready for its photo?</a:t>
            </a:r>
            <a:endParaRPr sz="1475" b="0" i="0" u="none" strike="noStrike" cap="none">
              <a:solidFill>
                <a:srgbClr val="000000"/>
              </a:solidFill>
              <a:latin typeface="Arial"/>
              <a:ea typeface="Arial"/>
              <a:cs typeface="Arial"/>
              <a:sym typeface="Arial"/>
            </a:endParaRPr>
          </a:p>
        </p:txBody>
      </p:sp>
      <p:sp>
        <p:nvSpPr>
          <p:cNvPr id="522" name="Google Shape;522;p68"/>
          <p:cNvSpPr txBox="1"/>
          <p:nvPr/>
        </p:nvSpPr>
        <p:spPr>
          <a:xfrm>
            <a:off x="311700" y="3448013"/>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Prepared your presentation?</a:t>
            </a:r>
            <a:endParaRPr sz="1475" b="0" i="0" u="none" strike="noStrike" cap="none">
              <a:solidFill>
                <a:srgbClr val="000000"/>
              </a:solidFill>
              <a:latin typeface="Arial"/>
              <a:ea typeface="Arial"/>
              <a:cs typeface="Arial"/>
              <a:sym typeface="Arial"/>
            </a:endParaRPr>
          </a:p>
        </p:txBody>
      </p:sp>
      <p:sp>
        <p:nvSpPr>
          <p:cNvPr id="523" name="Google Shape;523;p68"/>
          <p:cNvSpPr txBox="1"/>
          <p:nvPr/>
        </p:nvSpPr>
        <p:spPr>
          <a:xfrm>
            <a:off x="311700" y="1785200"/>
            <a:ext cx="4368600" cy="42768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1200"/>
              </a:spcBef>
              <a:spcAft>
                <a:spcPts val="0"/>
              </a:spcAft>
              <a:buClr>
                <a:srgbClr val="000000"/>
              </a:buClr>
              <a:buSzPts val="1500"/>
              <a:buFont typeface="Arial"/>
              <a:buNone/>
            </a:pPr>
            <a:r>
              <a:rPr lang="en-GB" sz="1500" b="1" i="0" u="none" strike="noStrike" cap="none">
                <a:solidFill>
                  <a:srgbClr val="EFEDED"/>
                </a:solidFill>
                <a:latin typeface="Noto Sans JP"/>
                <a:ea typeface="Noto Sans JP"/>
                <a:cs typeface="Noto Sans JP"/>
                <a:sym typeface="Noto Sans JP"/>
              </a:rPr>
              <a:t>Have you:</a:t>
            </a:r>
            <a:endParaRPr sz="1900" b="1" i="0" u="none" strike="noStrike" cap="none">
              <a:solidFill>
                <a:srgbClr val="EFEDED"/>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13" title="BTC BFB Web competition banner 2 1920x1080.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9043" y="-491362"/>
            <a:ext cx="10243037" cy="5761676"/>
          </a:xfrm>
          <a:prstGeom prst="rect">
            <a:avLst/>
          </a:prstGeom>
          <a:noFill/>
          <a:ln>
            <a:noFill/>
          </a:ln>
        </p:spPr>
      </p:pic>
      <p:pic>
        <p:nvPicPr>
          <p:cNvPr id="529" name="Google Shape;529;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84250" y="303799"/>
            <a:ext cx="1587523" cy="622449"/>
          </a:xfrm>
          <a:prstGeom prst="rect">
            <a:avLst/>
          </a:prstGeom>
          <a:noFill/>
          <a:ln>
            <a:noFill/>
          </a:ln>
        </p:spPr>
      </p:pic>
      <p:pic>
        <p:nvPicPr>
          <p:cNvPr id="530" name="Google Shape;530;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38992" y="4587025"/>
            <a:ext cx="333455" cy="333450"/>
          </a:xfrm>
          <a:prstGeom prst="rect">
            <a:avLst/>
          </a:prstGeom>
          <a:noFill/>
          <a:ln>
            <a:noFill/>
          </a:ln>
        </p:spPr>
      </p:pic>
      <p:pic>
        <p:nvPicPr>
          <p:cNvPr id="531" name="Google Shape;531;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32273" y="4602713"/>
            <a:ext cx="695004" cy="302075"/>
          </a:xfrm>
          <a:prstGeom prst="rect">
            <a:avLst/>
          </a:prstGeom>
          <a:noFill/>
          <a:ln w="9525" cap="flat" cmpd="sng">
            <a:solidFill>
              <a:srgbClr val="FFFFFF"/>
            </a:solidFill>
            <a:prstDash val="solid"/>
            <a:round/>
            <a:headEnd type="none" w="sm" len="sm"/>
            <a:tailEnd type="none" w="sm" len="sm"/>
          </a:ln>
        </p:spPr>
      </p:pic>
      <p:sp>
        <p:nvSpPr>
          <p:cNvPr id="532" name="Google Shape;532;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solidFill>
                  <a:schemeClr val="lt1"/>
                </a:solidFill>
              </a:rPr>
              <a:t>35</a:t>
            </a:fld>
            <a:endParaRPr>
              <a:solidFill>
                <a:schemeClr val="lt1"/>
              </a:solidFill>
            </a:endParaRPr>
          </a:p>
        </p:txBody>
      </p:sp>
      <p:pic>
        <p:nvPicPr>
          <p:cNvPr id="533" name="Google Shape;533;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86940" y="-4174482"/>
            <a:ext cx="6554911" cy="3683144"/>
          </a:xfrm>
          <a:prstGeom prst="rect">
            <a:avLst/>
          </a:prstGeom>
          <a:noFill/>
          <a:ln>
            <a:noFill/>
          </a:ln>
        </p:spPr>
      </p:pic>
      <p:sp>
        <p:nvSpPr>
          <p:cNvPr id="534" name="Google Shape;534;p13"/>
          <p:cNvSpPr txBox="1"/>
          <p:nvPr/>
        </p:nvSpPr>
        <p:spPr>
          <a:xfrm>
            <a:off x="3378450" y="4663225"/>
            <a:ext cx="3842100" cy="8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GB" sz="1450" b="1" i="0" u="none" strike="noStrike" cap="none">
                <a:solidFill>
                  <a:srgbClr val="FFD400"/>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buildthechange.theday.co.uk/competition</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0"/>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0" name="Google Shape;540;p70" title="BtC-DPfP_Minifigures_All-People_v1_RGB_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2850" y="802575"/>
            <a:ext cx="9144000" cy="5143500"/>
          </a:xfrm>
          <a:prstGeom prst="rect">
            <a:avLst/>
          </a:prstGeom>
          <a:noFill/>
          <a:ln>
            <a:noFill/>
          </a:ln>
        </p:spPr>
      </p:pic>
      <p:sp>
        <p:nvSpPr>
          <p:cNvPr id="541" name="Google Shape;541;p70"/>
          <p:cNvSpPr txBox="1">
            <a:spLocks noGrp="1"/>
          </p:cNvSpPr>
          <p:nvPr>
            <p:ph type="title"/>
          </p:nvPr>
        </p:nvSpPr>
        <p:spPr>
          <a:xfrm>
            <a:off x="311700" y="36913"/>
            <a:ext cx="8520600" cy="1963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GB" sz="6600" b="1">
                <a:solidFill>
                  <a:srgbClr val="FFD400"/>
                </a:solidFill>
                <a:latin typeface="Noto Sans JP"/>
                <a:ea typeface="Noto Sans JP"/>
                <a:cs typeface="Noto Sans JP"/>
                <a:sym typeface="Noto Sans JP"/>
              </a:rPr>
              <a:t>Share your ideas</a:t>
            </a:r>
            <a:endParaRPr sz="6600" b="1">
              <a:solidFill>
                <a:srgbClr val="FFD400"/>
              </a:solidFill>
              <a:latin typeface="Noto Sans JP"/>
              <a:ea typeface="Noto Sans JP"/>
              <a:cs typeface="Noto Sans JP"/>
              <a:sym typeface="Noto Sans JP"/>
            </a:endParaRPr>
          </a:p>
        </p:txBody>
      </p:sp>
      <p:sp>
        <p:nvSpPr>
          <p:cNvPr id="542" name="Google Shape;542;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36</a:t>
            </a:fld>
            <a:endParaRPr/>
          </a:p>
        </p:txBody>
      </p:sp>
      <p:pic>
        <p:nvPicPr>
          <p:cNvPr id="543" name="Google Shape;543;p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544" name="Google Shape;544;p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545" name="Google Shape;545;p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1"/>
          <p:cNvSpPr/>
          <p:nvPr/>
        </p:nvSpPr>
        <p:spPr>
          <a:xfrm>
            <a:off x="0" y="0"/>
            <a:ext cx="9243000" cy="51954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71"/>
          <p:cNvSpPr txBox="1">
            <a:spLocks noGrp="1"/>
          </p:cNvSpPr>
          <p:nvPr>
            <p:ph type="title"/>
          </p:nvPr>
        </p:nvSpPr>
        <p:spPr>
          <a:xfrm>
            <a:off x="311700" y="82687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it with the world</a:t>
            </a:r>
            <a:endParaRPr sz="3120" b="1">
              <a:solidFill>
                <a:srgbClr val="FFD400"/>
              </a:solidFill>
              <a:latin typeface="Noto Sans JP"/>
              <a:ea typeface="Noto Sans JP"/>
              <a:cs typeface="Noto Sans JP"/>
              <a:sym typeface="Noto Sans JP"/>
            </a:endParaRPr>
          </a:p>
        </p:txBody>
      </p:sp>
      <p:sp>
        <p:nvSpPr>
          <p:cNvPr id="552" name="Google Shape;552;p71"/>
          <p:cNvSpPr txBox="1">
            <a:spLocks noGrp="1"/>
          </p:cNvSpPr>
          <p:nvPr>
            <p:ph type="body" idx="1"/>
          </p:nvPr>
        </p:nvSpPr>
        <p:spPr>
          <a:xfrm>
            <a:off x="311700" y="1587750"/>
            <a:ext cx="5412300" cy="1860844"/>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140252"/>
              <a:buNone/>
            </a:pPr>
            <a:r>
              <a:rPr lang="en-GB" sz="1500" b="1">
                <a:solidFill>
                  <a:srgbClr val="EFEDED"/>
                </a:solidFill>
                <a:latin typeface="Noto Sans JP"/>
                <a:ea typeface="Noto Sans JP"/>
                <a:cs typeface="Noto Sans JP"/>
                <a:sym typeface="Noto Sans JP"/>
              </a:rPr>
              <a:t>Missed the competition deadline? </a:t>
            </a:r>
            <a:endParaRPr/>
          </a:p>
          <a:p>
            <a:pPr marL="0" lvl="0" indent="0" algn="l" rtl="0">
              <a:lnSpc>
                <a:spcPct val="115000"/>
              </a:lnSpc>
              <a:spcBef>
                <a:spcPts val="0"/>
              </a:spcBef>
              <a:spcAft>
                <a:spcPts val="0"/>
              </a:spcAft>
              <a:buSzPct val="140252"/>
              <a:buNone/>
            </a:pPr>
            <a:endParaRPr sz="1500" b="1">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Don’t worry, your students’ awesome ideas can also be published on the LEGO.com website! Simply </a:t>
            </a:r>
            <a:r>
              <a:rPr lang="en-GB" sz="1500" u="sng">
                <a:solidFill>
                  <a:srgbClr val="FFD400"/>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upload photos </a:t>
            </a:r>
            <a:r>
              <a:rPr lang="en-GB" sz="1500">
                <a:solidFill>
                  <a:srgbClr val="EFEDED"/>
                </a:solidFill>
                <a:latin typeface="Noto Sans JP"/>
                <a:ea typeface="Noto Sans JP"/>
                <a:cs typeface="Noto Sans JP"/>
                <a:sym typeface="Noto Sans JP"/>
              </a:rPr>
              <a:t>with a 200-character max description of your young person’s creations to our Build the Change </a:t>
            </a:r>
            <a:r>
              <a:rPr lang="en-GB" sz="1500" u="sng">
                <a:solidFill>
                  <a:srgbClr val="FFD400"/>
                </a:solidFill>
                <a:latin typeface="Noto Sans JP"/>
                <a:ea typeface="Noto Sans JP"/>
                <a:cs typeface="Noto Sans JP"/>
                <a:sym typeface="Noto Sans JP"/>
                <a:hlinkClick r:id="rId4">
                  <a:extLst>
                    <a:ext uri="{A12FA001-AC4F-418D-AE19-62706E023703}">
                      <ahyp:hlinkClr xmlns:ahyp="http://schemas.microsoft.com/office/drawing/2018/hyperlinkcolor" val="tx"/>
                    </a:ext>
                  </a:extLst>
                </a:hlinkClick>
              </a:rPr>
              <a:t>photo gallery</a:t>
            </a:r>
            <a:r>
              <a:rPr lang="en-GB" sz="1500">
                <a:solidFill>
                  <a:srgbClr val="EFEDED"/>
                </a:solidFill>
                <a:latin typeface="Noto Sans JP"/>
                <a:ea typeface="Noto Sans JP"/>
                <a:cs typeface="Noto Sans JP"/>
                <a:sym typeface="Noto Sans JP"/>
              </a:rPr>
              <a:t>, for the whole world to see! </a:t>
            </a:r>
            <a:endParaRPr/>
          </a:p>
          <a:p>
            <a:pPr marL="0" lvl="0" indent="0" algn="l" rtl="0">
              <a:lnSpc>
                <a:spcPct val="115000"/>
              </a:lnSpc>
              <a:spcBef>
                <a:spcPts val="0"/>
              </a:spcBef>
              <a:spcAft>
                <a:spcPts val="0"/>
              </a:spcAft>
              <a:buSzPct val="140252"/>
              <a:buNone/>
            </a:pPr>
            <a:endParaRPr sz="15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They might even be our next </a:t>
            </a:r>
            <a:r>
              <a:rPr lang="en-GB" sz="1500" b="1">
                <a:solidFill>
                  <a:srgbClr val="EFEDED"/>
                </a:solidFill>
                <a:latin typeface="Noto Sans JP"/>
                <a:ea typeface="Noto Sans JP"/>
                <a:cs typeface="Noto Sans JP"/>
                <a:sym typeface="Noto Sans JP"/>
              </a:rPr>
              <a:t>Builder of the Week</a:t>
            </a:r>
            <a:r>
              <a:rPr lang="en-GB" sz="1500">
                <a:solidFill>
                  <a:srgbClr val="EFEDED"/>
                </a:solidFill>
                <a:latin typeface="Noto Sans JP"/>
                <a:ea typeface="Noto Sans JP"/>
                <a:cs typeface="Noto Sans JP"/>
                <a:sym typeface="Noto Sans JP"/>
              </a:rPr>
              <a:t>!</a:t>
            </a:r>
            <a:endParaRPr sz="1500">
              <a:solidFill>
                <a:srgbClr val="EFEDED"/>
              </a:solidFill>
              <a:latin typeface="Noto Sans JP"/>
              <a:ea typeface="Noto Sans JP"/>
              <a:cs typeface="Noto Sans JP"/>
              <a:sym typeface="Noto Sans JP"/>
            </a:endParaRPr>
          </a:p>
        </p:txBody>
      </p:sp>
      <p:pic>
        <p:nvPicPr>
          <p:cNvPr id="553" name="Google Shape;553;p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3325" y="3625795"/>
            <a:ext cx="1153103" cy="1174031"/>
          </a:xfrm>
          <a:prstGeom prst="rect">
            <a:avLst/>
          </a:prstGeom>
          <a:noFill/>
          <a:ln>
            <a:noFill/>
          </a:ln>
        </p:spPr>
      </p:pic>
      <p:pic>
        <p:nvPicPr>
          <p:cNvPr id="554" name="Google Shape;554;p7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21350" y="305162"/>
            <a:ext cx="1266473" cy="496575"/>
          </a:xfrm>
          <a:prstGeom prst="rect">
            <a:avLst/>
          </a:prstGeom>
          <a:noFill/>
          <a:ln>
            <a:noFill/>
          </a:ln>
        </p:spPr>
      </p:pic>
      <p:pic>
        <p:nvPicPr>
          <p:cNvPr id="555" name="Google Shape;555;p7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626571">
            <a:off x="5872850" y="423376"/>
            <a:ext cx="2023500" cy="1828000"/>
          </a:xfrm>
          <a:prstGeom prst="rect">
            <a:avLst/>
          </a:prstGeom>
          <a:noFill/>
          <a:ln w="19050" cap="flat" cmpd="sng">
            <a:solidFill>
              <a:schemeClr val="lt1"/>
            </a:solidFill>
            <a:prstDash val="solid"/>
            <a:round/>
            <a:headEnd type="none" w="sm" len="sm"/>
            <a:tailEnd type="none" w="sm" len="sm"/>
          </a:ln>
        </p:spPr>
      </p:pic>
      <p:sp>
        <p:nvSpPr>
          <p:cNvPr id="556" name="Google Shape;556;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37</a:t>
            </a:fld>
            <a:endParaRPr/>
          </a:p>
        </p:txBody>
      </p:sp>
      <p:pic>
        <p:nvPicPr>
          <p:cNvPr id="557" name="Google Shape;557;p7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419515">
            <a:off x="6998000" y="1353050"/>
            <a:ext cx="1775906" cy="3154800"/>
          </a:xfrm>
          <a:prstGeom prst="rect">
            <a:avLst/>
          </a:prstGeom>
          <a:noFill/>
          <a:ln w="19050" cap="flat" cmpd="sng">
            <a:solidFill>
              <a:schemeClr val="lt1"/>
            </a:solidFill>
            <a:prstDash val="solid"/>
            <a:round/>
            <a:headEnd type="none" w="sm" len="sm"/>
            <a:tailEnd type="none" w="sm" len="sm"/>
          </a:ln>
        </p:spPr>
      </p:pic>
      <p:pic>
        <p:nvPicPr>
          <p:cNvPr id="558" name="Google Shape;558;p7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376787">
            <a:off x="5513093" y="3367726"/>
            <a:ext cx="1668195" cy="1435822"/>
          </a:xfrm>
          <a:prstGeom prst="rect">
            <a:avLst/>
          </a:prstGeom>
          <a:noFill/>
          <a:ln w="19050" cap="flat" cmpd="sng">
            <a:solidFill>
              <a:schemeClr val="lt1"/>
            </a:solidFill>
            <a:prstDash val="solid"/>
            <a:round/>
            <a:headEnd type="none" w="sm" len="sm"/>
            <a:tailEnd type="none" w="sm" len="sm"/>
          </a:ln>
        </p:spPr>
      </p:pic>
      <p:sp>
        <p:nvSpPr>
          <p:cNvPr id="559" name="Google Shape;559;p71"/>
          <p:cNvSpPr txBox="1"/>
          <p:nvPr/>
        </p:nvSpPr>
        <p:spPr>
          <a:xfrm>
            <a:off x="1787823" y="3600972"/>
            <a:ext cx="2653548" cy="1174031"/>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2"/>
              </a:buClr>
              <a:buSzPts val="1946"/>
              <a:buFont typeface="Arial"/>
              <a:buNone/>
            </a:pPr>
            <a:r>
              <a:rPr lang="en-GB" sz="1500" b="0" i="0" u="none" strike="noStrike" cap="none">
                <a:solidFill>
                  <a:srgbClr val="EFEDED"/>
                </a:solidFill>
                <a:latin typeface="Noto Sans JP"/>
                <a:ea typeface="Noto Sans JP"/>
                <a:cs typeface="Noto Sans JP"/>
                <a:sym typeface="Noto Sans JP"/>
              </a:rPr>
              <a:t>Scan the QR code with a camera to start uploading.</a:t>
            </a:r>
            <a:endParaRPr sz="1400" b="0" i="0" u="none" strike="noStrike" cap="none">
              <a:solidFill>
                <a:srgbClr val="000000"/>
              </a:solidFill>
              <a:latin typeface="Arial"/>
              <a:ea typeface="Arial"/>
              <a:cs typeface="Arial"/>
              <a:sym typeface="Arial"/>
            </a:endParaRPr>
          </a:p>
        </p:txBody>
      </p:sp>
      <p:pic>
        <p:nvPicPr>
          <p:cNvPr id="560" name="Google Shape;560;p71"/>
          <p:cNvPicPr preferRelativeResize="0"/>
          <p:nvPr/>
        </p:nvPicPr>
        <p:blipFill rotWithShape="1">
          <a:blip r:embed="rId10">
            <a:alphaModFix/>
          </a:blip>
          <a:srcRect/>
          <a:stretch/>
        </p:blipFill>
        <p:spPr>
          <a:xfrm>
            <a:off x="536312" y="3749250"/>
            <a:ext cx="927125" cy="927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1"/>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1"/>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1"/>
          <p:cNvSpPr txBox="1">
            <a:spLocks noGrp="1"/>
          </p:cNvSpPr>
          <p:nvPr>
            <p:ph type="subTitle" idx="4294967295"/>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GB" sz="5800" b="1" i="0" u="none" strike="noStrike" cap="none">
                <a:solidFill>
                  <a:srgbClr val="FFD400"/>
                </a:solidFill>
                <a:latin typeface="Noto Sans JP"/>
                <a:ea typeface="Noto Sans JP"/>
                <a:cs typeface="Noto Sans JP"/>
                <a:sym typeface="Noto Sans JP"/>
              </a:rPr>
              <a:t>Appendix</a:t>
            </a:r>
            <a:endParaRPr sz="5800" b="1" i="0" u="none" strike="noStrike" cap="none">
              <a:solidFill>
                <a:srgbClr val="FFD400"/>
              </a:solidFill>
              <a:latin typeface="Noto Sans JP"/>
              <a:ea typeface="Noto Sans JP"/>
              <a:cs typeface="Noto Sans JP"/>
              <a:sym typeface="Noto Sans JP"/>
            </a:endParaRPr>
          </a:p>
        </p:txBody>
      </p:sp>
      <p:pic>
        <p:nvPicPr>
          <p:cNvPr id="568" name="Google Shape;568;p41" title="diverse-minifigs-with-megaphones-01-RGB-transparent-50%.png"/>
          <p:cNvPicPr preferRelativeResize="0"/>
          <p:nvPr/>
        </p:nvPicPr>
        <p:blipFill rotWithShape="1">
          <a:blip r:embed="rId3" cstate="screen">
            <a:alphaModFix/>
            <a:extLst>
              <a:ext uri="{28A0092B-C50C-407E-A947-70E740481C1C}">
                <a14:useLocalDpi xmlns:a14="http://schemas.microsoft.com/office/drawing/2010/main"/>
              </a:ext>
            </a:extLst>
          </a:blip>
          <a:srcRect l="-4754" b="-812"/>
          <a:stretch/>
        </p:blipFill>
        <p:spPr>
          <a:xfrm>
            <a:off x="3804800" y="-397275"/>
            <a:ext cx="6276675" cy="5143501"/>
          </a:xfrm>
          <a:prstGeom prst="rect">
            <a:avLst/>
          </a:prstGeom>
          <a:noFill/>
          <a:ln>
            <a:noFill/>
          </a:ln>
        </p:spPr>
      </p:pic>
      <p:pic>
        <p:nvPicPr>
          <p:cNvPr id="569" name="Google Shape;569;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570" name="Google Shape;570;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571" name="Google Shape;571;p4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2" name="Google Shape;572;p4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573" name="Google Shape;57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4100" y="2895975"/>
            <a:ext cx="4700698" cy="2644151"/>
          </a:xfrm>
          <a:prstGeom prst="rect">
            <a:avLst/>
          </a:prstGeom>
          <a:noFill/>
          <a:ln>
            <a:noFill/>
          </a:ln>
        </p:spPr>
      </p:pic>
      <p:sp>
        <p:nvSpPr>
          <p:cNvPr id="579" name="Google Shape;579;p72"/>
          <p:cNvSpPr txBox="1">
            <a:spLocks noGrp="1"/>
          </p:cNvSpPr>
          <p:nvPr>
            <p:ph type="title"/>
          </p:nvPr>
        </p:nvSpPr>
        <p:spPr>
          <a:xfrm>
            <a:off x="311700" y="108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Team roles</a:t>
            </a:r>
            <a:endParaRPr sz="3120" b="1">
              <a:solidFill>
                <a:srgbClr val="217C3C"/>
              </a:solidFill>
              <a:latin typeface="Noto Sans JP"/>
              <a:ea typeface="Noto Sans JP"/>
              <a:cs typeface="Noto Sans JP"/>
              <a:sym typeface="Noto Sans JP"/>
            </a:endParaRPr>
          </a:p>
        </p:txBody>
      </p:sp>
      <p:sp>
        <p:nvSpPr>
          <p:cNvPr id="580" name="Google Shape;580;p72"/>
          <p:cNvSpPr txBox="1">
            <a:spLocks noGrp="1"/>
          </p:cNvSpPr>
          <p:nvPr>
            <p:ph type="body" idx="1"/>
          </p:nvPr>
        </p:nvSpPr>
        <p:spPr>
          <a:xfrm>
            <a:off x="379075" y="1727100"/>
            <a:ext cx="4008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500" b="1">
                <a:solidFill>
                  <a:srgbClr val="217C3C"/>
                </a:solidFill>
                <a:latin typeface="Noto Sans JP"/>
                <a:ea typeface="Noto Sans JP"/>
                <a:cs typeface="Noto Sans JP"/>
                <a:sym typeface="Noto Sans JP"/>
              </a:rPr>
              <a:t>Head of Communications</a:t>
            </a:r>
            <a:br>
              <a:rPr lang="en-GB" sz="1500" b="1">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presenter gets to show off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team's amazing work to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class.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endParaRPr sz="2200" b="1">
              <a:latin typeface="Noto Sans JP"/>
              <a:ea typeface="Noto Sans JP"/>
              <a:cs typeface="Noto Sans JP"/>
              <a:sym typeface="Noto Sans JP"/>
            </a:endParaRPr>
          </a:p>
        </p:txBody>
      </p:sp>
      <p:sp>
        <p:nvSpPr>
          <p:cNvPr id="581" name="Google Shape;581;p72"/>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2"/>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3" name="Google Shape;583;p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84" name="Google Shape;584;p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85" name="Google Shape;585;p7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6" name="Google Shape;586;p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587" name="Google Shape;587;p72"/>
          <p:cNvSpPr txBox="1"/>
          <p:nvPr/>
        </p:nvSpPr>
        <p:spPr>
          <a:xfrm>
            <a:off x="4770900" y="1714950"/>
            <a:ext cx="4061400" cy="344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Copywriter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writer explains the team's ideas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in the best words possible.</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Creative Designer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designer creates and improves the team's awesome drawings.</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120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Architect</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builder brings the design to life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with a cool model.</a:t>
            </a:r>
            <a:endParaRPr sz="1800" b="0" i="0" u="none" strike="noStrike" cap="none">
              <a:solidFill>
                <a:schemeClr val="dk2"/>
              </a:solidFill>
              <a:latin typeface="Arial"/>
              <a:ea typeface="Arial"/>
              <a:cs typeface="Arial"/>
              <a:sym typeface="Arial"/>
            </a:endParaRPr>
          </a:p>
        </p:txBody>
      </p:sp>
      <p:sp>
        <p:nvSpPr>
          <p:cNvPr id="588" name="Google Shape;588;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p:nvPr/>
        </p:nvSpPr>
        <p:spPr>
          <a:xfrm>
            <a:off x="-1001700" y="0"/>
            <a:ext cx="10351500" cy="802200"/>
          </a:xfrm>
          <a:prstGeom prst="parallelogram">
            <a:avLst>
              <a:gd name="adj" fmla="val 25000"/>
            </a:avLst>
          </a:prstGeom>
          <a:solidFill>
            <a:srgbClr val="A4C91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87" name="Google Shape;87;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88" name="Google Shape;88;p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90" name="Google Shape;90;p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 y="3174075"/>
            <a:ext cx="2042850" cy="1969424"/>
          </a:xfrm>
          <a:prstGeom prst="rect">
            <a:avLst/>
          </a:prstGeom>
          <a:noFill/>
          <a:ln>
            <a:noFill/>
          </a:ln>
        </p:spPr>
      </p:pic>
      <p:pic>
        <p:nvPicPr>
          <p:cNvPr id="91" name="Google Shape;91;p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395001" y="802200"/>
            <a:ext cx="1749000" cy="1691850"/>
          </a:xfrm>
          <a:prstGeom prst="rect">
            <a:avLst/>
          </a:prstGeom>
          <a:noFill/>
          <a:ln>
            <a:noFill/>
          </a:ln>
        </p:spPr>
      </p:pic>
      <p:pic>
        <p:nvPicPr>
          <p:cNvPr id="92" name="Google Shape;92;p3" descr="Build The Change Intro_English">
            <a:hlinkClick r:id="rId8"/>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15247" y="1318849"/>
            <a:ext cx="5253603" cy="2968286"/>
          </a:xfrm>
          <a:prstGeom prst="rect">
            <a:avLst/>
          </a:prstGeom>
          <a:noFill/>
          <a:ln>
            <a:noFill/>
          </a:ln>
        </p:spPr>
      </p:pic>
      <p:sp>
        <p:nvSpPr>
          <p:cNvPr id="93" name="Google Shape;93;p3"/>
          <p:cNvSpPr/>
          <p:nvPr/>
        </p:nvSpPr>
        <p:spPr>
          <a:xfrm>
            <a:off x="4023600" y="2513975"/>
            <a:ext cx="802200" cy="802200"/>
          </a:xfrm>
          <a:prstGeom prst="ellipse">
            <a:avLst/>
          </a:prstGeom>
          <a:no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
          <p:cNvSpPr/>
          <p:nvPr/>
        </p:nvSpPr>
        <p:spPr>
          <a:xfrm rot="5400000">
            <a:off x="4270100" y="2724125"/>
            <a:ext cx="441600" cy="381900"/>
          </a:xfrm>
          <a:prstGeom prst="triangle">
            <a:avLst>
              <a:gd name="adj" fmla="val 50000"/>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 title="Copy-of-DSC0010169.JPG.crdownload.jpg"/>
          <p:cNvPicPr preferRelativeResize="0"/>
          <p:nvPr/>
        </p:nvPicPr>
        <p:blipFill rotWithShape="1">
          <a:blip r:embed="rId3">
            <a:alphaModFix/>
          </a:blip>
          <a:srcRect/>
          <a:stretch/>
        </p:blipFill>
        <p:spPr>
          <a:xfrm>
            <a:off x="5330900" y="0"/>
            <a:ext cx="4513125" cy="4513125"/>
          </a:xfrm>
          <a:prstGeom prst="rect">
            <a:avLst/>
          </a:prstGeom>
          <a:noFill/>
          <a:ln>
            <a:noFill/>
          </a:ln>
        </p:spPr>
      </p:pic>
      <p:sp>
        <p:nvSpPr>
          <p:cNvPr id="100" name="Google Shape;100;p4"/>
          <p:cNvSpPr/>
          <p:nvPr/>
        </p:nvSpPr>
        <p:spPr>
          <a:xfrm>
            <a:off x="-3676400" y="-62675"/>
            <a:ext cx="10351500" cy="5206200"/>
          </a:xfrm>
          <a:prstGeom prst="parallelogram">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
          <p:cNvSpPr txBox="1">
            <a:spLocks noGrp="1"/>
          </p:cNvSpPr>
          <p:nvPr>
            <p:ph type="title"/>
          </p:nvPr>
        </p:nvSpPr>
        <p:spPr>
          <a:xfrm>
            <a:off x="311700" y="3553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30"/>
              <a:buFont typeface="Arial"/>
              <a:buNone/>
            </a:pPr>
            <a:r>
              <a:rPr lang="en-GB" sz="3466" b="1">
                <a:solidFill>
                  <a:srgbClr val="217C3C"/>
                </a:solidFill>
                <a:latin typeface="Noto Sans JP"/>
                <a:ea typeface="Noto Sans JP"/>
                <a:cs typeface="Noto Sans JP"/>
                <a:sym typeface="Noto Sans JP"/>
              </a:rPr>
              <a:t>Create the Feeling...</a:t>
            </a:r>
            <a:endParaRPr sz="3466" b="1">
              <a:solidFill>
                <a:srgbClr val="217C3C"/>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sp>
        <p:nvSpPr>
          <p:cNvPr id="102" name="Google Shape;102;p4"/>
          <p:cNvSpPr txBox="1">
            <a:spLocks noGrp="1"/>
          </p:cNvSpPr>
          <p:nvPr>
            <p:ph type="body" idx="1"/>
          </p:nvPr>
        </p:nvSpPr>
        <p:spPr>
          <a:xfrm>
            <a:off x="311700" y="10628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2400" b="1">
                <a:solidFill>
                  <a:srgbClr val="2760AA"/>
                </a:solidFill>
                <a:latin typeface="Noto Sans JP"/>
                <a:ea typeface="Noto Sans JP"/>
                <a:cs typeface="Noto Sans JP"/>
                <a:sym typeface="Noto Sans JP"/>
              </a:rPr>
              <a:t>Loneliness</a:t>
            </a:r>
            <a:endParaRPr sz="2400" b="1">
              <a:solidFill>
                <a:srgbClr val="2760AA"/>
              </a:solidFill>
              <a:latin typeface="Noto Sans JP"/>
              <a:ea typeface="Noto Sans JP"/>
              <a:cs typeface="Noto Sans JP"/>
              <a:sym typeface="Noto Sans JP"/>
            </a:endParaRPr>
          </a:p>
        </p:txBody>
      </p:sp>
      <p:sp>
        <p:nvSpPr>
          <p:cNvPr id="103" name="Google Shape;103;p4"/>
          <p:cNvSpPr/>
          <p:nvPr/>
        </p:nvSpPr>
        <p:spPr>
          <a:xfrm>
            <a:off x="-2413500" y="447920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4"/>
          <p:cNvSpPr/>
          <p:nvPr/>
        </p:nvSpPr>
        <p:spPr>
          <a:xfrm>
            <a:off x="5330900" y="447920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 name="Google Shape;105;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sp>
        <p:nvSpPr>
          <p:cNvPr id="106" name="Google Shape;106;p4"/>
          <p:cNvSpPr/>
          <p:nvPr/>
        </p:nvSpPr>
        <p:spPr>
          <a:xfrm>
            <a:off x="7630772" y="4585940"/>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 name="Google Shape;107;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08" name="Google Shape;108;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09" name="Google Shape;109;p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664900" y="2571750"/>
            <a:ext cx="2865750" cy="1942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5"/>
          <p:cNvPicPr preferRelativeResize="0"/>
          <p:nvPr/>
        </p:nvPicPr>
        <p:blipFill rotWithShape="1">
          <a:blip r:embed="rId3">
            <a:alphaModFix/>
          </a:blip>
          <a:srcRect/>
          <a:stretch/>
        </p:blipFill>
        <p:spPr>
          <a:xfrm>
            <a:off x="5330900" y="0"/>
            <a:ext cx="4513125" cy="4513125"/>
          </a:xfrm>
          <a:prstGeom prst="rect">
            <a:avLst/>
          </a:prstGeom>
          <a:noFill/>
          <a:ln>
            <a:noFill/>
          </a:ln>
        </p:spPr>
      </p:pic>
      <p:sp>
        <p:nvSpPr>
          <p:cNvPr id="115" name="Google Shape;115;p5"/>
          <p:cNvSpPr/>
          <p:nvPr/>
        </p:nvSpPr>
        <p:spPr>
          <a:xfrm>
            <a:off x="-3676400" y="-62675"/>
            <a:ext cx="10351500" cy="5206200"/>
          </a:xfrm>
          <a:prstGeom prst="parallelogram">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5"/>
          <p:cNvSpPr txBox="1">
            <a:spLocks noGrp="1"/>
          </p:cNvSpPr>
          <p:nvPr>
            <p:ph type="title"/>
          </p:nvPr>
        </p:nvSpPr>
        <p:spPr>
          <a:xfrm>
            <a:off x="311700" y="3553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30"/>
              <a:buFont typeface="Arial"/>
              <a:buNone/>
            </a:pPr>
            <a:r>
              <a:rPr lang="en-GB" sz="3466" b="1">
                <a:solidFill>
                  <a:srgbClr val="2760AA"/>
                </a:solidFill>
                <a:latin typeface="Noto Sans JP"/>
                <a:ea typeface="Noto Sans JP"/>
                <a:cs typeface="Noto Sans JP"/>
                <a:sym typeface="Noto Sans JP"/>
              </a:rPr>
              <a:t>Create the Feeling...</a:t>
            </a:r>
            <a:endParaRPr sz="3466" b="1">
              <a:solidFill>
                <a:srgbClr val="2760AA"/>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sp>
        <p:nvSpPr>
          <p:cNvPr id="117" name="Google Shape;117;p5"/>
          <p:cNvSpPr txBox="1">
            <a:spLocks noGrp="1"/>
          </p:cNvSpPr>
          <p:nvPr>
            <p:ph type="body" idx="1"/>
          </p:nvPr>
        </p:nvSpPr>
        <p:spPr>
          <a:xfrm>
            <a:off x="311700" y="10628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1700" b="1">
                <a:solidFill>
                  <a:srgbClr val="217C3C"/>
                </a:solidFill>
                <a:latin typeface="Noto Sans JP"/>
                <a:ea typeface="Noto Sans JP"/>
                <a:cs typeface="Noto Sans JP"/>
                <a:sym typeface="Noto Sans JP"/>
              </a:rPr>
              <a:t>Belonging</a:t>
            </a:r>
            <a:endParaRPr sz="1700" b="1">
              <a:solidFill>
                <a:srgbClr val="217C3C"/>
              </a:solidFill>
              <a:latin typeface="Noto Sans JP"/>
              <a:ea typeface="Noto Sans JP"/>
              <a:cs typeface="Noto Sans JP"/>
              <a:sym typeface="Noto Sans JP"/>
            </a:endParaRPr>
          </a:p>
        </p:txBody>
      </p:sp>
      <p:sp>
        <p:nvSpPr>
          <p:cNvPr id="118" name="Google Shape;118;p5"/>
          <p:cNvSpPr/>
          <p:nvPr/>
        </p:nvSpPr>
        <p:spPr>
          <a:xfrm>
            <a:off x="-2413500" y="447920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60AA"/>
              </a:solidFill>
              <a:latin typeface="Arial"/>
              <a:ea typeface="Arial"/>
              <a:cs typeface="Arial"/>
              <a:sym typeface="Arial"/>
            </a:endParaRPr>
          </a:p>
        </p:txBody>
      </p:sp>
      <p:sp>
        <p:nvSpPr>
          <p:cNvPr id="119" name="Google Shape;119;p5"/>
          <p:cNvSpPr/>
          <p:nvPr/>
        </p:nvSpPr>
        <p:spPr>
          <a:xfrm>
            <a:off x="5330900" y="447920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120;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sp>
        <p:nvSpPr>
          <p:cNvPr id="121" name="Google Shape;121;p5"/>
          <p:cNvSpPr/>
          <p:nvPr/>
        </p:nvSpPr>
        <p:spPr>
          <a:xfrm>
            <a:off x="7630772" y="4585940"/>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 name="Google Shape;122;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23" name="Google Shape;123;p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24" name="Google Shape;124;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135425" y="2133825"/>
            <a:ext cx="3352122" cy="2441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131" name="Google Shape;131;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132" name="Google Shape;132;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
        <p:nvSpPr>
          <p:cNvPr id="133" name="Google Shape;13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the feeling</a:t>
            </a:r>
            <a:endParaRPr sz="3120" b="1">
              <a:solidFill>
                <a:srgbClr val="FFD400"/>
              </a:solidFill>
              <a:latin typeface="Noto Sans JP"/>
              <a:ea typeface="Noto Sans JP"/>
              <a:cs typeface="Noto Sans JP"/>
              <a:sym typeface="Noto Sans JP"/>
            </a:endParaRPr>
          </a:p>
        </p:txBody>
      </p:sp>
      <p:sp>
        <p:nvSpPr>
          <p:cNvPr id="134" name="Google Shape;134;p6"/>
          <p:cNvSpPr txBox="1">
            <a:spLocks noGrp="1"/>
          </p:cNvSpPr>
          <p:nvPr>
            <p:ph type="body" idx="1"/>
          </p:nvPr>
        </p:nvSpPr>
        <p:spPr>
          <a:xfrm>
            <a:off x="311700" y="1152475"/>
            <a:ext cx="2970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GB" sz="1500" b="1">
                <a:solidFill>
                  <a:schemeClr val="lt1"/>
                </a:solidFill>
                <a:latin typeface="Noto Sans JP"/>
                <a:ea typeface="Noto Sans JP"/>
                <a:cs typeface="Noto Sans JP"/>
                <a:sym typeface="Noto Sans JP"/>
              </a:rPr>
              <a:t>Share your ideas.</a:t>
            </a:r>
            <a:endParaRPr sz="1500" b="1">
              <a:solidFill>
                <a:schemeClr val="lt1"/>
              </a:solidFill>
              <a:latin typeface="Noto Sans JP"/>
              <a:ea typeface="Noto Sans JP"/>
              <a:cs typeface="Noto Sans JP"/>
              <a:sym typeface="Noto Sans JP"/>
            </a:endParaRPr>
          </a:p>
        </p:txBody>
      </p:sp>
      <p:pic>
        <p:nvPicPr>
          <p:cNvPr id="135" name="Google Shape;135;p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370050"/>
            <a:ext cx="9144003"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title="wordcloud.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0" y="-62700"/>
            <a:ext cx="5206200" cy="5206200"/>
          </a:xfrm>
          <a:prstGeom prst="rect">
            <a:avLst/>
          </a:prstGeom>
          <a:noFill/>
          <a:ln>
            <a:noFill/>
          </a:ln>
        </p:spPr>
      </p:pic>
      <p:sp>
        <p:nvSpPr>
          <p:cNvPr id="141" name="Google Shape;141;p7"/>
          <p:cNvSpPr/>
          <p:nvPr/>
        </p:nvSpPr>
        <p:spPr>
          <a:xfrm>
            <a:off x="4446226" y="0"/>
            <a:ext cx="70233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 name="Google Shape;142;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143" name="Google Shape;143;p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145" name="Google Shape;145;p7"/>
          <p:cNvSpPr txBox="1"/>
          <p:nvPr/>
        </p:nvSpPr>
        <p:spPr>
          <a:xfrm>
            <a:off x="4305250" y="1905000"/>
            <a:ext cx="4665000" cy="1175100"/>
          </a:xfrm>
          <a:prstGeom prst="rect">
            <a:avLst/>
          </a:prstGeom>
          <a:noFill/>
          <a:ln>
            <a:noFill/>
          </a:ln>
        </p:spPr>
        <p:txBody>
          <a:bodyPr spcFirstLastPara="1" wrap="square" lIns="91425" tIns="91425" rIns="91425" bIns="91425" anchor="t" anchorCtr="0">
            <a:normAutofit fontScale="92500" lnSpcReduction="20000"/>
          </a:bodyPr>
          <a:lstStyle/>
          <a:p>
            <a:pPr marL="0" marR="0" lvl="0" indent="0" algn="r" rtl="0">
              <a:lnSpc>
                <a:spcPct val="100000"/>
              </a:lnSpc>
              <a:spcBef>
                <a:spcPts val="0"/>
              </a:spcBef>
              <a:spcAft>
                <a:spcPts val="1200"/>
              </a:spcAft>
              <a:buClr>
                <a:srgbClr val="000000"/>
              </a:buClr>
              <a:buSzPct val="100000"/>
              <a:buFont typeface="Arial"/>
              <a:buNone/>
            </a:pPr>
            <a:r>
              <a:rPr lang="en-GB" sz="3700" b="1" i="0" u="none" strike="noStrike" cap="none">
                <a:solidFill>
                  <a:srgbClr val="FFD400"/>
                </a:solidFill>
                <a:latin typeface="Noto Sans JP"/>
                <a:ea typeface="Noto Sans JP"/>
                <a:cs typeface="Noto Sans JP"/>
                <a:sym typeface="Noto Sans JP"/>
              </a:rPr>
              <a:t>What is </a:t>
            </a:r>
            <a:br>
              <a:rPr lang="en-GB" sz="3700" b="1" i="0" u="none" strike="noStrike" cap="none">
                <a:solidFill>
                  <a:srgbClr val="FFD400"/>
                </a:solidFill>
                <a:latin typeface="Noto Sans JP"/>
                <a:ea typeface="Noto Sans JP"/>
                <a:cs typeface="Noto Sans JP"/>
                <a:sym typeface="Noto Sans JP"/>
              </a:rPr>
            </a:br>
            <a:r>
              <a:rPr lang="en-GB" sz="3700" b="1" i="0" u="none" strike="noStrike" cap="none">
                <a:solidFill>
                  <a:srgbClr val="FFD400"/>
                </a:solidFill>
                <a:latin typeface="Noto Sans JP"/>
                <a:ea typeface="Noto Sans JP"/>
                <a:cs typeface="Noto Sans JP"/>
                <a:sym typeface="Noto Sans JP"/>
              </a:rPr>
              <a:t>loneliness?</a:t>
            </a:r>
            <a:endParaRPr sz="1400" b="0" i="0" u="none" strike="noStrike" cap="none">
              <a:solidFill>
                <a:srgbClr val="000000"/>
              </a:solidFill>
              <a:latin typeface="Arial"/>
              <a:ea typeface="Arial"/>
              <a:cs typeface="Arial"/>
              <a:sym typeface="Arial"/>
            </a:endParaRPr>
          </a:p>
        </p:txBody>
      </p:sp>
      <p:sp>
        <p:nvSpPr>
          <p:cNvPr id="146" name="Google Shape;146;p7"/>
          <p:cNvSpPr txBox="1"/>
          <p:nvPr/>
        </p:nvSpPr>
        <p:spPr>
          <a:xfrm>
            <a:off x="4956075" y="3080150"/>
            <a:ext cx="3885600" cy="646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GB" sz="1500" b="0" i="1" u="none" strike="noStrike" cap="none">
                <a:solidFill>
                  <a:schemeClr val="lt1"/>
                </a:solidFill>
                <a:latin typeface="Noto Sans JP"/>
                <a:ea typeface="Noto Sans JP"/>
                <a:cs typeface="Noto Sans JP"/>
                <a:sym typeface="Noto Sans JP"/>
              </a:rPr>
              <a:t>A feeling of being unhappy because you have no friends or people to talk to</a:t>
            </a:r>
            <a:endParaRPr sz="1500" b="0" i="1" u="none" strike="noStrike" cap="none">
              <a:solidFill>
                <a:schemeClr val="lt1"/>
              </a:solidFill>
              <a:latin typeface="Noto Sans JP"/>
              <a:ea typeface="Noto Sans JP"/>
              <a:cs typeface="Noto Sans JP"/>
              <a:sym typeface="Noto Sans JP"/>
            </a:endParaRPr>
          </a:p>
        </p:txBody>
      </p:sp>
      <p:pic>
        <p:nvPicPr>
          <p:cNvPr id="147" name="Google Shape;147;p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47625" y="554850"/>
            <a:ext cx="2194048" cy="8602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8"/>
          <p:cNvPicPr preferRelativeResize="0"/>
          <p:nvPr/>
        </p:nvPicPr>
        <p:blipFill rotWithShape="1">
          <a:blip r:embed="rId3">
            <a:alphaModFix/>
          </a:blip>
          <a:srcRect/>
          <a:stretch/>
        </p:blipFill>
        <p:spPr>
          <a:xfrm>
            <a:off x="1320200" y="0"/>
            <a:ext cx="9156752" cy="5143500"/>
          </a:xfrm>
          <a:prstGeom prst="rect">
            <a:avLst/>
          </a:prstGeom>
          <a:noFill/>
          <a:ln>
            <a:noFill/>
          </a:ln>
        </p:spPr>
      </p:pic>
      <p:sp>
        <p:nvSpPr>
          <p:cNvPr id="153" name="Google Shape;153;p8"/>
          <p:cNvSpPr/>
          <p:nvPr/>
        </p:nvSpPr>
        <p:spPr>
          <a:xfrm>
            <a:off x="-6292150" y="-62675"/>
            <a:ext cx="10351500" cy="5206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8"/>
          <p:cNvSpPr txBox="1"/>
          <p:nvPr/>
        </p:nvSpPr>
        <p:spPr>
          <a:xfrm>
            <a:off x="311700" y="2168600"/>
            <a:ext cx="28326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0" i="1" u="none" strike="noStrike" cap="none">
                <a:solidFill>
                  <a:schemeClr val="lt1"/>
                </a:solidFill>
                <a:latin typeface="Noto Sans JP"/>
                <a:ea typeface="Noto Sans JP"/>
                <a:cs typeface="Noto Sans JP"/>
                <a:sym typeface="Noto Sans JP"/>
              </a:rPr>
              <a:t>The feeling of being comfortable and happy in a particular situation or with a particular group of people, and being treated as a full member of the group.</a:t>
            </a:r>
            <a:endParaRPr sz="1500" b="1" i="0" u="none" strike="noStrike" cap="none">
              <a:solidFill>
                <a:schemeClr val="lt1"/>
              </a:solidFill>
              <a:latin typeface="Noto Sans JP"/>
              <a:ea typeface="Noto Sans JP"/>
              <a:cs typeface="Noto Sans JP"/>
              <a:sym typeface="Noto Sans JP"/>
            </a:endParaRPr>
          </a:p>
        </p:txBody>
      </p:sp>
      <p:sp>
        <p:nvSpPr>
          <p:cNvPr id="155" name="Google Shape;155;p8"/>
          <p:cNvSpPr/>
          <p:nvPr/>
        </p:nvSpPr>
        <p:spPr>
          <a:xfrm>
            <a:off x="6960575" y="4255575"/>
            <a:ext cx="2076000" cy="8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8"/>
          <p:cNvSpPr txBox="1"/>
          <p:nvPr/>
        </p:nvSpPr>
        <p:spPr>
          <a:xfrm>
            <a:off x="311700" y="832225"/>
            <a:ext cx="3747600" cy="16185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3400"/>
              <a:buFont typeface="Arial"/>
              <a:buNone/>
            </a:pPr>
            <a:r>
              <a:rPr lang="en-GB" sz="3400" b="1" i="0" u="none" strike="noStrike" cap="none">
                <a:solidFill>
                  <a:schemeClr val="lt1"/>
                </a:solidFill>
                <a:latin typeface="Noto Sans JP"/>
                <a:ea typeface="Noto Sans JP"/>
                <a:cs typeface="Noto Sans JP"/>
                <a:sym typeface="Noto Sans JP"/>
              </a:rPr>
              <a:t>What is </a:t>
            </a:r>
            <a:br>
              <a:rPr lang="en-GB" sz="3400" b="1" i="0" u="none" strike="noStrike" cap="none">
                <a:solidFill>
                  <a:schemeClr val="lt1"/>
                </a:solidFill>
                <a:latin typeface="Noto Sans JP"/>
                <a:ea typeface="Noto Sans JP"/>
                <a:cs typeface="Noto Sans JP"/>
                <a:sym typeface="Noto Sans JP"/>
              </a:rPr>
            </a:br>
            <a:r>
              <a:rPr lang="en-GB" sz="3400" b="1" i="0" u="none" strike="noStrike" cap="none">
                <a:solidFill>
                  <a:schemeClr val="lt1"/>
                </a:solidFill>
                <a:latin typeface="Noto Sans JP"/>
                <a:ea typeface="Noto Sans JP"/>
                <a:cs typeface="Noto Sans JP"/>
                <a:sym typeface="Noto Sans JP"/>
              </a:rPr>
              <a:t>belonging?</a:t>
            </a:r>
            <a:endParaRPr sz="3400" b="1" i="0" u="none" strike="noStrike" cap="none">
              <a:solidFill>
                <a:schemeClr val="lt1"/>
              </a:solidFill>
              <a:latin typeface="Noto Sans JP"/>
              <a:ea typeface="Noto Sans JP"/>
              <a:cs typeface="Noto Sans JP"/>
              <a:sym typeface="Noto Sans JP"/>
            </a:endParaRPr>
          </a:p>
        </p:txBody>
      </p:sp>
      <p:pic>
        <p:nvPicPr>
          <p:cNvPr id="157" name="Google Shape;157;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pic>
        <p:nvPicPr>
          <p:cNvPr id="158" name="Google Shape;158;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99888" y="4363250"/>
            <a:ext cx="1084278" cy="471276"/>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5286</Words>
  <Application>Microsoft Office PowerPoint</Application>
  <PresentationFormat>On-screen Show (16:9)</PresentationFormat>
  <Paragraphs>481</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Noto Sans Symbols</vt:lpstr>
      <vt:lpstr>Arial</vt:lpstr>
      <vt:lpstr>Quattrocento Sans</vt:lpstr>
      <vt:lpstr>Noto Sans JP</vt:lpstr>
      <vt:lpstr>Roboto</vt:lpstr>
      <vt:lpstr>Simple Light</vt:lpstr>
      <vt:lpstr>PowerPoint Presentation</vt:lpstr>
      <vt:lpstr>Contents</vt:lpstr>
      <vt:lpstr>PowerPoint Presentation</vt:lpstr>
      <vt:lpstr>PowerPoint Presentation</vt:lpstr>
      <vt:lpstr>Create the Feeling...  </vt:lpstr>
      <vt:lpstr>Create the Feeling...  </vt:lpstr>
      <vt:lpstr>Share the feeling</vt:lpstr>
      <vt:lpstr>PowerPoint Presentation</vt:lpstr>
      <vt:lpstr>PowerPoint Presentation</vt:lpstr>
      <vt:lpstr>Read all about it!</vt:lpstr>
      <vt:lpstr>PowerPoint Presentation</vt:lpstr>
      <vt:lpstr>News Detectives</vt:lpstr>
      <vt:lpstr>The Planet  People Podcast</vt:lpstr>
      <vt:lpstr>The Planet People Podcast Part 1 </vt:lpstr>
      <vt:lpstr>Podcast Pause 1:  Mini Design Challenge</vt:lpstr>
      <vt:lpstr>The Planet People Podcast Part 2 </vt:lpstr>
      <vt:lpstr>Podcast Pause 2:  What have  we learned?</vt:lpstr>
      <vt:lpstr>The Planet People Podcast Part 3 </vt:lpstr>
      <vt:lpstr>The Build for Belonging Design Challenge</vt:lpstr>
      <vt:lpstr>Reflection</vt:lpstr>
      <vt:lpstr>PowerPoint Presentation</vt:lpstr>
      <vt:lpstr>PowerPoint Presentation</vt:lpstr>
      <vt:lpstr>Activity 1:  Community Exploration  </vt:lpstr>
      <vt:lpstr>Activity 2:  Empathise  </vt:lpstr>
      <vt:lpstr>Activity 3:  Community  Connections  </vt:lpstr>
      <vt:lpstr>PowerPoint Presentation</vt:lpstr>
      <vt:lpstr>PowerPoint Presentation</vt:lpstr>
      <vt:lpstr>Power Teams</vt:lpstr>
      <vt:lpstr>PowerPoint Presentation</vt:lpstr>
      <vt:lpstr>The Build for Belonging Design Challenge</vt:lpstr>
      <vt:lpstr>PowerPoint Presentation</vt:lpstr>
      <vt:lpstr>Let’s Build the Change!</vt:lpstr>
      <vt:lpstr>PowerPoint Presentation</vt:lpstr>
      <vt:lpstr>PowerPoint Presentation</vt:lpstr>
      <vt:lpstr>PowerPoint Presentation</vt:lpstr>
      <vt:lpstr>Share your ideas</vt:lpstr>
      <vt:lpstr>Share it with the world</vt:lpstr>
      <vt:lpstr>PowerPoint Presentation</vt:lpstr>
      <vt:lpstr>Team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Watson-Steward</dc:creator>
  <cp:lastModifiedBy>Rachel Watson-Steward</cp:lastModifiedBy>
  <cp:revision>1</cp:revision>
  <dcterms:modified xsi:type="dcterms:W3CDTF">2025-05-12T09:48:19Z</dcterms:modified>
</cp:coreProperties>
</file>